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47" r:id="rId2"/>
    <p:sldId id="534" r:id="rId3"/>
    <p:sldId id="496" r:id="rId4"/>
    <p:sldId id="536" r:id="rId5"/>
    <p:sldId id="537" r:id="rId6"/>
    <p:sldId id="538" r:id="rId7"/>
    <p:sldId id="539" r:id="rId8"/>
    <p:sldId id="542" r:id="rId9"/>
    <p:sldId id="540" r:id="rId10"/>
    <p:sldId id="541" r:id="rId11"/>
    <p:sldId id="545" r:id="rId12"/>
    <p:sldId id="546" r:id="rId13"/>
    <p:sldId id="543" r:id="rId14"/>
    <p:sldId id="510" r:id="rId15"/>
    <p:sldId id="498" r:id="rId16"/>
    <p:sldId id="515" r:id="rId17"/>
    <p:sldId id="532" r:id="rId18"/>
    <p:sldId id="533" r:id="rId19"/>
    <p:sldId id="5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Sarah (lisr)" initials="LS(" lastIdx="3" clrIdx="0">
    <p:extLst>
      <p:ext uri="{19B8F6BF-5375-455C-9EA6-DF929625EA0E}">
        <p15:presenceInfo xmlns:p15="http://schemas.microsoft.com/office/powerpoint/2012/main" userId="Li, Sarah (lisr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760000"/>
    <a:srgbClr val="FF8B8B"/>
    <a:srgbClr val="261A80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0" autoAdjust="0"/>
    <p:restoredTop sz="90050" autoAdjust="0"/>
  </p:normalViewPr>
  <p:slideViewPr>
    <p:cSldViewPr snapToGrid="0">
      <p:cViewPr varScale="1">
        <p:scale>
          <a:sx n="71" d="100"/>
          <a:sy n="71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3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D27F8-53F6-44BB-BACD-05B2E927E5A3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8EBF4-A088-4D27-B6EA-0418A47EF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(After MRI) Interest in the cross-distance of air which the tongue surface gives information about, and missing tongue tip can be important.</a:t>
            </a:r>
          </a:p>
          <a:p>
            <a:endParaRPr lang="en-US" dirty="0"/>
          </a:p>
          <a:p>
            <a:r>
              <a:rPr lang="en-US" dirty="0"/>
              <a:t>With simulations, we know what the tongue tip is and can evaluate if it is obscured by the shadowing.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EBF4-A088-4D27-B6EA-0418A47EF6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9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/s/: Place tongue properly in vocal tract and use lips to create turbulent air with energy at the right frequencies (&gt; 4.5 kHz)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EBF4-A088-4D27-B6EA-0418A47EF6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Note: have been using 49 active elements of 196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8EBF4-A088-4D27-B6EA-0418A47EF6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C341-06E2-40E4-999B-02D7E1BAB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455B0-FF98-49B7-8B18-7146D641E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910C7-33F0-40AB-8809-C5D27832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8CC00-1F61-44FF-9591-CF4E60BAB561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A3BA9-6D48-472F-BE27-A095F32D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515F-615A-476E-AA9F-0A326324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6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BD2A-EBDD-45D7-9443-71BFFE1C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1E297-233F-4F8F-88B3-EF560B213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506FA-E0B1-460A-A217-C9671602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96CE-460B-4890-BB92-642DEC96CD3B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DB4FA-7F9A-43AD-A771-DC2875B9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3D93-BE84-4EFB-AA43-85E323AB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00BF5-0F66-4282-8317-4B905ECF1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C739E-BA52-47DB-8E38-FA885D78A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0D758-984D-4312-AE47-07A4DD5A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2CDF-119F-4C94-9BDB-F639AAAD31A3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35CE-42D7-420E-9D98-1576BD76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D7E7-1545-4734-8538-2A89BFFF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6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0B99-99AD-4B02-BF01-7AE07C40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4421-3EA4-4E12-BC03-5EB67740A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69664-88F7-4D69-AED0-0A1CEB1A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2703-06F8-4220-9A72-D7F9D3CF27B2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6328E-B897-4B4C-B07B-FCFFA863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5DFC-7879-408D-AF22-FD976253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A0BE-A8D0-4010-B1DD-55498EDA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59BD6-771E-4021-8A3F-391B7335F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1806-20DF-413E-BFB7-403F4B3A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B56E-570D-449A-9FDC-EF7625593067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61EC1-816A-4D36-B2DA-8CEE8F6E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C54A3-E09F-4723-922D-463D4283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22AF-49A2-45ED-80F0-90F80495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F003-FEC9-426B-B94C-8CEB7533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D3D26-9D25-486D-8A5B-A3CF421BF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84514-BA5D-4DCA-B181-9076B568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162-F21F-4506-B12A-708864FE3204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CC096-9145-4D6D-91D2-596FA4A3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71B2-6B75-4D9A-9D1D-70A35734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7615-A8A9-4F7D-9535-0E92F9EE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679-AE6D-42C3-A735-0DAB11FC5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BA2B-E88F-4392-94CF-D790A6831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E3B06-0631-4B52-8A47-8BAF5BB24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3F316-B311-4589-B785-2241434A2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C9616-A60A-4F90-900B-A72348F5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99B5-62CE-4818-8317-86726B74455B}" type="datetime1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FE562-04F8-482C-BA7A-80F4D63E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4C6C0-3664-45F9-B3A3-7219EB54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EBD3-DA96-4166-BB20-80B917C1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6C9ED-3206-42B0-B5EC-963F3FF19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9195-9056-4CAA-A105-A04FE9721F37}" type="datetime1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B25C-FB0C-4497-96E8-E116FC4E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43F5A-4AE8-4110-B5A4-A1FE50BF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2BDAF-7872-4479-A45D-3C379E8ED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ECE4-2738-421E-A1E4-5D677E537E96}" type="datetime1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9C34D-0437-4ADD-A2AA-B61A54C0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3586-E68B-48F2-A84B-3832EDC7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6034-0F4C-4B3A-81DA-B5FE521E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5D54-3B8E-4D82-ABE7-04B4FC3D9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2C6-92E1-48C6-AE47-39EEA292C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45C59-0F34-44BA-8CA0-FB866861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C82A-A569-4219-9CD4-5E33324BBB0E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F8F5-C4AB-4287-BC01-109EF036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4123-5E32-4DA8-9803-54028CE2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0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A6CE-48A8-48F7-A772-A9C54CA3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2FCBB3-8ACA-4D72-9976-02C3646C0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B84A1-9F19-4884-A2CF-70EC01C8D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E0BD1-8EE0-40F6-8AC3-44B22244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B5BD-7639-4055-A99A-4B2FA907900C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744E5-4348-4DFF-985F-8CD0B82E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FC8BC-5B49-41E4-858C-044B055B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7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6F799-2C76-4D7C-812F-B42E216A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A301-2077-45E3-9E7E-8BE1C385D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4C13-44C3-469C-BB0D-3203CF18C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5E516-4910-481D-B0FC-BF2BE89F793D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A582-4B56-4E4D-8DA4-4E246B16C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4E76-31E1-4B5A-A158-08E1E616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03EA-90B4-43FF-AD95-8E8F4A8D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8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2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2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emf"/><Relationship Id="rId4" Type="http://schemas.openxmlformats.org/officeDocument/2006/relationships/image" Target="../media/image25.png"/><Relationship Id="rId9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CE2170A-2E92-288D-132E-CC6C57C33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8069"/>
            <a:ext cx="9144000" cy="1932973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Sarah R. Li,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Suzanne Boyce, PhD, CCC-SLP,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</a:p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&amp; T. Douglas Mast, PhD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9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Biomedical Engineering;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Communication Sciences and Disorders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University of Cincinnati</a:t>
            </a:r>
            <a:endParaRPr lang="en-US" sz="2400" kern="1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2B8F83-D734-A8B3-8451-2D1C0796F296}"/>
              </a:ext>
            </a:extLst>
          </p:cNvPr>
          <p:cNvSpPr txBox="1">
            <a:spLocks/>
          </p:cNvSpPr>
          <p:nvPr/>
        </p:nvSpPr>
        <p:spPr>
          <a:xfrm>
            <a:off x="950808" y="1450329"/>
            <a:ext cx="10290383" cy="2102341"/>
          </a:xfrm>
          <a:prstGeom prst="rect">
            <a:avLst/>
          </a:prstGeom>
          <a:solidFill>
            <a:srgbClr val="C00000"/>
          </a:solidFill>
          <a:ln w="762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182880" rIns="182880" bIns="18288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Numerical Simulations for Characterization of Missing Articulatory Information in Ultrasound Imaging for 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05D81-184E-F2CA-C773-EEAC5991BD13}"/>
              </a:ext>
            </a:extLst>
          </p:cNvPr>
          <p:cNvSpPr txBox="1"/>
          <p:nvPr/>
        </p:nvSpPr>
        <p:spPr>
          <a:xfrm>
            <a:off x="2467335" y="6099859"/>
            <a:ext cx="725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184th Acoustical Society of America Meeting | Chicago, IL | May 12, 2023</a:t>
            </a:r>
          </a:p>
        </p:txBody>
      </p:sp>
    </p:spTree>
    <p:extLst>
      <p:ext uri="{BB962C8B-B14F-4D97-AF65-F5344CB8AC3E}">
        <p14:creationId xmlns:p14="http://schemas.microsoft.com/office/powerpoint/2010/main" val="65148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F4E40-74DC-72C5-642B-E22B3BF9EB30}"/>
              </a:ext>
            </a:extLst>
          </p:cNvPr>
          <p:cNvSpPr/>
          <p:nvPr/>
        </p:nvSpPr>
        <p:spPr>
          <a:xfrm>
            <a:off x="0" y="2072639"/>
            <a:ext cx="12192000" cy="4594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2810C9-F5D8-4143-DC2D-8F7BD2E79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20508" r="64183" b="23143"/>
          <a:stretch/>
        </p:blipFill>
        <p:spPr>
          <a:xfrm>
            <a:off x="339019" y="2597160"/>
            <a:ext cx="3180257" cy="3673272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474E54-3FD5-9349-B526-D2BD37BF8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7" t="21872" r="9370" b="23142"/>
          <a:stretch/>
        </p:blipFill>
        <p:spPr>
          <a:xfrm>
            <a:off x="3559250" y="2696902"/>
            <a:ext cx="2757993" cy="3584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5E6F1-40A1-1C37-4F6A-673D6E56D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2" t="24399" r="64470" b="23798"/>
          <a:stretch/>
        </p:blipFill>
        <p:spPr>
          <a:xfrm>
            <a:off x="6440646" y="2894523"/>
            <a:ext cx="2910339" cy="33759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CA5942-6926-1E26-171E-8C832F827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1" t="23725" r="64728" b="24709"/>
          <a:stretch/>
        </p:blipFill>
        <p:spPr>
          <a:xfrm>
            <a:off x="9363449" y="2861048"/>
            <a:ext cx="2859030" cy="3360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044E4-2542-E66A-4742-AD9CE1C7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41" y="-135342"/>
            <a:ext cx="10515600" cy="1325563"/>
          </a:xfrm>
        </p:spPr>
        <p:txBody>
          <a:bodyPr/>
          <a:lstStyle/>
          <a:p>
            <a:r>
              <a:rPr lang="en-US" dirty="0"/>
              <a:t>Discussion: Reverberation artifacts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68EC-0EE0-9BFF-2102-5DEFDD06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41" y="827281"/>
            <a:ext cx="9890369" cy="4172112"/>
          </a:xfrm>
        </p:spPr>
        <p:txBody>
          <a:bodyPr/>
          <a:lstStyle/>
          <a:p>
            <a:r>
              <a:rPr lang="en-US" dirty="0"/>
              <a:t>Tongue tip position within the shadow may not be apparent.</a:t>
            </a:r>
          </a:p>
          <a:p>
            <a:pPr lvl="1"/>
            <a:r>
              <a:rPr lang="en-US" dirty="0"/>
              <a:t>Still, may be enough to categorize tongue shapes (see </a:t>
            </a:r>
            <a:r>
              <a:rPr lang="en-US" b="1" dirty="0">
                <a:solidFill>
                  <a:srgbClr val="C00000"/>
                </a:solidFill>
              </a:rPr>
              <a:t>5aSC37</a:t>
            </a:r>
            <a:r>
              <a:rPr lang="en-US" dirty="0"/>
              <a:t>): less tongue tip thickness implies a retroflex /r/ vs. a bunched /r/ shape.</a:t>
            </a:r>
          </a:p>
          <a:p>
            <a:r>
              <a:rPr lang="en-US" dirty="0"/>
              <a:t>Some artifacts not seen in measured images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00F3B-D66A-B0F8-89D0-B8EB2AC43C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10" t="11064" r="12050" b="73871"/>
          <a:stretch/>
        </p:blipFill>
        <p:spPr>
          <a:xfrm>
            <a:off x="8531125" y="5337707"/>
            <a:ext cx="1628070" cy="521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1EB3F-D74B-0990-FCE9-36DBA98C0B19}"/>
              </a:ext>
            </a:extLst>
          </p:cNvPr>
          <p:cNvSpPr txBox="1"/>
          <p:nvPr/>
        </p:nvSpPr>
        <p:spPr>
          <a:xfrm>
            <a:off x="6256897" y="2597160"/>
            <a:ext cx="3192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latin typeface="Arial" charset="0"/>
              </a:rPr>
              <a:t>Simulated ultrasound</a:t>
            </a:r>
            <a:endParaRPr lang="en-US" dirty="0"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A20E5-0889-3E9B-0DF2-0C7B702AA30C}"/>
              </a:ext>
            </a:extLst>
          </p:cNvPr>
          <p:cNvSpPr txBox="1"/>
          <p:nvPr/>
        </p:nvSpPr>
        <p:spPr>
          <a:xfrm>
            <a:off x="9222541" y="2257093"/>
            <a:ext cx="3124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latin typeface="Arial" charset="0"/>
              </a:rPr>
              <a:t>Simulated ultrasound, adjusted tongue shape</a:t>
            </a:r>
            <a:endParaRPr lang="en-US" dirty="0"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593219-CE7D-0A2D-8BDE-5C8EBB378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12" t="18376" r="89082" b="18326"/>
          <a:stretch/>
        </p:blipFill>
        <p:spPr>
          <a:xfrm>
            <a:off x="0" y="2383969"/>
            <a:ext cx="422683" cy="41721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6EC47A-1626-C093-A4F5-C523314D56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72" t="76941" r="64760" b="18163"/>
          <a:stretch/>
        </p:blipFill>
        <p:spPr>
          <a:xfrm>
            <a:off x="3028606" y="7302954"/>
            <a:ext cx="2864839" cy="319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B89B69-DC3E-C5AC-1BC3-6EE8F95BAD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72" t="76941" r="64760" b="18163"/>
          <a:stretch/>
        </p:blipFill>
        <p:spPr>
          <a:xfrm>
            <a:off x="-443689" y="7275083"/>
            <a:ext cx="2864839" cy="31905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397111-D792-635C-28FC-F21AD8408ADE}"/>
              </a:ext>
            </a:extLst>
          </p:cNvPr>
          <p:cNvCxnSpPr>
            <a:cxnSpLocks/>
          </p:cNvCxnSpPr>
          <p:nvPr/>
        </p:nvCxnSpPr>
        <p:spPr>
          <a:xfrm>
            <a:off x="9350985" y="1190221"/>
            <a:ext cx="2119526" cy="259682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459C9F-8F50-1803-FBD2-22394EC3118F}"/>
              </a:ext>
            </a:extLst>
          </p:cNvPr>
          <p:cNvCxnSpPr>
            <a:cxnSpLocks/>
          </p:cNvCxnSpPr>
          <p:nvPr/>
        </p:nvCxnSpPr>
        <p:spPr>
          <a:xfrm>
            <a:off x="5555848" y="3350870"/>
            <a:ext cx="2882680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C702A8-47F4-9E2E-2448-A50AFE714051}"/>
              </a:ext>
            </a:extLst>
          </p:cNvPr>
          <p:cNvSpPr txBox="1"/>
          <p:nvPr/>
        </p:nvSpPr>
        <p:spPr>
          <a:xfrm>
            <a:off x="4345200" y="6386909"/>
            <a:ext cx="4008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7: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Example reverberation artifact #2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D99C279-6E4C-9139-3C5A-AE90A1EF6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1" t="76265" r="64728" b="18540"/>
          <a:stretch/>
        </p:blipFill>
        <p:spPr>
          <a:xfrm>
            <a:off x="9363449" y="6157705"/>
            <a:ext cx="2859030" cy="3385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B25FBC5-7731-A567-10B8-F9E30DC56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1" t="76265" r="64728" b="18540"/>
          <a:stretch/>
        </p:blipFill>
        <p:spPr>
          <a:xfrm>
            <a:off x="6504419" y="6180688"/>
            <a:ext cx="2859030" cy="3385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1B66953-E48F-9555-250E-6CB3DFC8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1" t="76265" r="64728" b="18540"/>
          <a:stretch/>
        </p:blipFill>
        <p:spPr>
          <a:xfrm>
            <a:off x="3554152" y="6159652"/>
            <a:ext cx="2859030" cy="3385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7F03A2-5000-66A9-DF77-EF8E3757A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1" t="76265" r="64728" b="18540"/>
          <a:stretch/>
        </p:blipFill>
        <p:spPr>
          <a:xfrm>
            <a:off x="695122" y="6182635"/>
            <a:ext cx="2859030" cy="338554"/>
          </a:xfrm>
          <a:prstGeom prst="rect">
            <a:avLst/>
          </a:prstGeom>
        </p:spPr>
      </p:pic>
      <p:sp>
        <p:nvSpPr>
          <p:cNvPr id="41" name="Slide Number Placeholder 4">
            <a:extLst>
              <a:ext uri="{FF2B5EF4-FFF2-40B4-BE49-F238E27FC236}">
                <a16:creationId xmlns:a16="http://schemas.microsoft.com/office/drawing/2014/main" id="{49ACAFDA-8181-87F0-EABE-C0ECB7AF61A9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Discussion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10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8684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F4E0-5377-348B-4017-C94FC6E4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A9A42-ECD2-2D16-6C64-4CBB258A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/>
          <a:lstStyle/>
          <a:p>
            <a:r>
              <a:rPr lang="en-US" dirty="0"/>
              <a:t>Adjust bone parameters to better match measured reflection</a:t>
            </a:r>
          </a:p>
          <a:p>
            <a:pPr lvl="1"/>
            <a:r>
              <a:rPr lang="en-US" dirty="0"/>
              <a:t>To understand visibility of tongue tip for the /l/ phoneme </a:t>
            </a:r>
          </a:p>
          <a:p>
            <a:r>
              <a:rPr lang="en-US" dirty="0"/>
              <a:t>Decrease PML size, which was large (varied for each map, mean of 36 grid points) to decrease computation time</a:t>
            </a:r>
          </a:p>
          <a:p>
            <a:r>
              <a:rPr lang="en-US" dirty="0"/>
              <a:t>Use simulated maps from 3D MRI to understand double-edge artifact (i.e., groove in tongue causes two apparent contours)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78CE7-EED1-BFC6-AF0C-9308281DD585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Future work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11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60475-1E53-A27C-D165-A654ABEF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3" t="14117" r="34353" b="40706"/>
          <a:stretch/>
        </p:blipFill>
        <p:spPr>
          <a:xfrm>
            <a:off x="8412480" y="2446811"/>
            <a:ext cx="3291840" cy="2590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BD89F-755B-14D1-5232-089D98C781E5}"/>
              </a:ext>
            </a:extLst>
          </p:cNvPr>
          <p:cNvSpPr txBox="1"/>
          <p:nvPr/>
        </p:nvSpPr>
        <p:spPr>
          <a:xfrm>
            <a:off x="8412480" y="1813597"/>
            <a:ext cx="257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8</a:t>
            </a:r>
            <a:r>
              <a:rPr lang="en-US" dirty="0"/>
              <a:t>: Soft tissue outline of simulated image for /l/</a:t>
            </a:r>
          </a:p>
        </p:txBody>
      </p:sp>
    </p:spTree>
    <p:extLst>
      <p:ext uri="{BB962C8B-B14F-4D97-AF65-F5344CB8AC3E}">
        <p14:creationId xmlns:p14="http://schemas.microsoft.com/office/powerpoint/2010/main" val="421596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64B3-A925-02B1-9BFC-CA578F3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17AE-FC7F-71D9-528B-EA31EB32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2" y="1847850"/>
            <a:ext cx="11060575" cy="4351338"/>
          </a:xfrm>
        </p:spPr>
        <p:txBody>
          <a:bodyPr/>
          <a:lstStyle/>
          <a:p>
            <a:r>
              <a:rPr lang="en-US" dirty="0"/>
              <a:t>Funding: NIH/NIDCD grants </a:t>
            </a:r>
            <a:r>
              <a:rPr lang="en-US" b="1" dirty="0"/>
              <a:t>F31 DC020672</a:t>
            </a:r>
            <a:r>
              <a:rPr lang="en-US" dirty="0"/>
              <a:t>, R01 DC05250, 8 UL1 TR000077-05, R01 DC013668, and R01 DC017301</a:t>
            </a:r>
          </a:p>
          <a:p>
            <a:r>
              <a:rPr lang="en-US" dirty="0"/>
              <a:t>Additional mentors Dr. Steven </a:t>
            </a:r>
            <a:r>
              <a:rPr lang="en-US" dirty="0" err="1"/>
              <a:t>Lulich</a:t>
            </a:r>
            <a:r>
              <a:rPr lang="en-US" dirty="0"/>
              <a:t> and Dr. Shrikanth Narayanan for discussions on research project, as well as Dr. Maureen Stone for discussion on initial project idea</a:t>
            </a:r>
          </a:p>
          <a:p>
            <a:r>
              <a:rPr lang="en-US" dirty="0"/>
              <a:t>Members of </a:t>
            </a:r>
            <a:r>
              <a:rPr lang="en-US" b="1" dirty="0"/>
              <a:t>Biomedical Acoustics Laboratory </a:t>
            </a:r>
            <a:r>
              <a:rPr lang="en-US" dirty="0"/>
              <a:t>led by T. Doug Mast, PhD and the Acoustical Society of America student chapter at University of Cincinnati</a:t>
            </a:r>
          </a:p>
          <a:p>
            <a:r>
              <a:rPr lang="en-US" dirty="0"/>
              <a:t>Siemens Medical Solutions (for lending </a:t>
            </a:r>
            <a:r>
              <a:rPr lang="en-US" dirty="0" err="1"/>
              <a:t>Acuson</a:t>
            </a:r>
            <a:r>
              <a:rPr lang="en-US" dirty="0"/>
              <a:t> X300 ultrasound scanner)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2F2BD-A366-894E-D0F7-F593C4663EC8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Acknowledgements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12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44082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4437C-3082-2D99-F234-1970C736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77900E-EDED-7823-87A2-FE9ED0C64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5" t="14894" r="6284" b="10002"/>
          <a:stretch/>
        </p:blipFill>
        <p:spPr>
          <a:xfrm rot="973929">
            <a:off x="8767077" y="3607964"/>
            <a:ext cx="2600321" cy="1981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8BF7A-BDE2-C665-7A53-EB976485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Ultrasound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03EF-811D-82DD-7D13-3394D9A6F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497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Double edge artifacts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one side of the vocal 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Potentially missing tongue tip</a:t>
            </a:r>
          </a:p>
          <a:p>
            <a:r>
              <a:rPr lang="en-US" dirty="0"/>
              <a:t>All of these are shown in magnetic resonance imaging (MRI)</a:t>
            </a:r>
          </a:p>
          <a:p>
            <a:r>
              <a:rPr lang="en-US" dirty="0"/>
              <a:t>To have insight, we can compare ultrasound images and MRI</a:t>
            </a:r>
          </a:p>
          <a:p>
            <a:pPr lvl="1"/>
            <a:r>
              <a:rPr lang="en-US" dirty="0"/>
              <a:t>However, speech is highly variable</a:t>
            </a:r>
          </a:p>
          <a:p>
            <a:pPr lvl="1"/>
            <a:r>
              <a:rPr lang="en-US" dirty="0"/>
              <a:t>→ Numerical simulations</a:t>
            </a:r>
          </a:p>
          <a:p>
            <a:pPr lvl="2"/>
            <a:r>
              <a:rPr lang="en-US" dirty="0"/>
              <a:t>k-Wave toolbox: Open-source MATLAB toolbox using k-space </a:t>
            </a:r>
            <a:r>
              <a:rPr lang="en-US" dirty="0" err="1"/>
              <a:t>pseudospectral</a:t>
            </a:r>
            <a:r>
              <a:rPr lang="en-US" dirty="0"/>
              <a:t> method to simulate propagating acoustic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B1952-E54B-B6A9-DF36-873B00334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85" b="15812"/>
          <a:stretch/>
        </p:blipFill>
        <p:spPr>
          <a:xfrm>
            <a:off x="6393604" y="1056087"/>
            <a:ext cx="3041794" cy="21802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8C7AC-B49E-1876-D92F-5326521AA24B}"/>
              </a:ext>
            </a:extLst>
          </p:cNvPr>
          <p:cNvCxnSpPr/>
          <p:nvPr/>
        </p:nvCxnSpPr>
        <p:spPr>
          <a:xfrm>
            <a:off x="7805103" y="2304066"/>
            <a:ext cx="110203" cy="432323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CC09EA-678D-7EEF-FEF4-779BDEB89021}"/>
              </a:ext>
            </a:extLst>
          </p:cNvPr>
          <p:cNvCxnSpPr>
            <a:cxnSpLocks/>
          </p:cNvCxnSpPr>
          <p:nvPr/>
        </p:nvCxnSpPr>
        <p:spPr>
          <a:xfrm>
            <a:off x="7956246" y="2230179"/>
            <a:ext cx="24291" cy="500246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6F38B1-18EF-7CFF-C3AA-A5DBBC2E5C14}"/>
              </a:ext>
            </a:extLst>
          </p:cNvPr>
          <p:cNvCxnSpPr>
            <a:cxnSpLocks/>
          </p:cNvCxnSpPr>
          <p:nvPr/>
        </p:nvCxnSpPr>
        <p:spPr>
          <a:xfrm flipH="1">
            <a:off x="8046962" y="2212984"/>
            <a:ext cx="31426" cy="517441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B5EFE-8FC8-D339-6A4E-9A21EE9F4BCA}"/>
              </a:ext>
            </a:extLst>
          </p:cNvPr>
          <p:cNvCxnSpPr>
            <a:cxnSpLocks/>
          </p:cNvCxnSpPr>
          <p:nvPr/>
        </p:nvCxnSpPr>
        <p:spPr>
          <a:xfrm flipH="1">
            <a:off x="8239156" y="2455520"/>
            <a:ext cx="129800" cy="324894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76D03E-CB00-549D-973A-A9587A7F7500}"/>
              </a:ext>
            </a:extLst>
          </p:cNvPr>
          <p:cNvCxnSpPr>
            <a:cxnSpLocks/>
          </p:cNvCxnSpPr>
          <p:nvPr/>
        </p:nvCxnSpPr>
        <p:spPr>
          <a:xfrm flipH="1">
            <a:off x="8114310" y="2212984"/>
            <a:ext cx="90336" cy="528451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21D9E9-1047-8F80-4143-3431A5DD71AF}"/>
              </a:ext>
            </a:extLst>
          </p:cNvPr>
          <p:cNvCxnSpPr>
            <a:cxnSpLocks/>
          </p:cNvCxnSpPr>
          <p:nvPr/>
        </p:nvCxnSpPr>
        <p:spPr>
          <a:xfrm flipH="1">
            <a:off x="8179541" y="2153416"/>
            <a:ext cx="158576" cy="604208"/>
          </a:xfrm>
          <a:prstGeom prst="straightConnector1">
            <a:avLst/>
          </a:prstGeom>
          <a:ln>
            <a:solidFill>
              <a:srgbClr val="FF8B8B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759A8D88-E90D-4E3F-2E90-9E4E90F62D07}"/>
              </a:ext>
            </a:extLst>
          </p:cNvPr>
          <p:cNvSpPr/>
          <p:nvPr/>
        </p:nvSpPr>
        <p:spPr>
          <a:xfrm rot="20870382">
            <a:off x="8287153" y="5258837"/>
            <a:ext cx="2462715" cy="2393644"/>
          </a:xfrm>
          <a:prstGeom prst="arc">
            <a:avLst>
              <a:gd name="adj1" fmla="val 16200000"/>
              <a:gd name="adj2" fmla="val 20151627"/>
            </a:avLst>
          </a:prstGeom>
          <a:ln w="38100">
            <a:solidFill>
              <a:srgbClr val="00FF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532C8D4-5EDA-464D-AE7A-BE3BB0A19031}"/>
              </a:ext>
            </a:extLst>
          </p:cNvPr>
          <p:cNvSpPr>
            <a:spLocks noChangeAspect="1"/>
          </p:cNvSpPr>
          <p:nvPr/>
        </p:nvSpPr>
        <p:spPr>
          <a:xfrm rot="20870382">
            <a:off x="7337352" y="2730462"/>
            <a:ext cx="1262075" cy="1226678"/>
          </a:xfrm>
          <a:prstGeom prst="arc">
            <a:avLst>
              <a:gd name="adj1" fmla="val 16200000"/>
              <a:gd name="adj2" fmla="val 20151627"/>
            </a:avLst>
          </a:prstGeom>
          <a:ln w="38100">
            <a:solidFill>
              <a:srgbClr val="00FF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22A5EF-8D1A-EBDF-7CEE-7C11DDE7C790}"/>
              </a:ext>
            </a:extLst>
          </p:cNvPr>
          <p:cNvGrpSpPr/>
          <p:nvPr/>
        </p:nvGrpSpPr>
        <p:grpSpPr>
          <a:xfrm>
            <a:off x="9254289" y="4539598"/>
            <a:ext cx="955031" cy="764809"/>
            <a:chOff x="9254289" y="4641692"/>
            <a:chExt cx="563853" cy="62699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AFADCAA-A78A-8E64-E225-558ACAC25076}"/>
                </a:ext>
              </a:extLst>
            </p:cNvPr>
            <p:cNvCxnSpPr/>
            <p:nvPr/>
          </p:nvCxnSpPr>
          <p:spPr>
            <a:xfrm>
              <a:off x="9254289" y="4792342"/>
              <a:ext cx="110203" cy="432323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1917D63-242A-5592-F58F-65A02781FC3B}"/>
                </a:ext>
              </a:extLst>
            </p:cNvPr>
            <p:cNvCxnSpPr>
              <a:cxnSpLocks/>
            </p:cNvCxnSpPr>
            <p:nvPr/>
          </p:nvCxnSpPr>
          <p:spPr>
            <a:xfrm>
              <a:off x="9405432" y="4718455"/>
              <a:ext cx="24291" cy="500246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7EBA448-2B6C-F30B-6C26-9AD9C50BC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6148" y="4701260"/>
              <a:ext cx="31426" cy="517441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821C2C4-5518-A76A-04F8-7785DEC79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8342" y="4943796"/>
              <a:ext cx="129800" cy="324894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E654864-F1A0-FBA0-9C69-F9DECAC6D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3496" y="4701260"/>
              <a:ext cx="90336" cy="528451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074562E-B242-0D6D-0A4B-204B929A36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8727" y="4641692"/>
              <a:ext cx="158576" cy="604208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6B8498-EBE6-0306-F2AF-A566F1F63F2A}"/>
              </a:ext>
            </a:extLst>
          </p:cNvPr>
          <p:cNvSpPr>
            <a:spLocks noChangeAspect="1"/>
          </p:cNvSpPr>
          <p:nvPr/>
        </p:nvSpPr>
        <p:spPr>
          <a:xfrm rot="900000">
            <a:off x="10219481" y="4444646"/>
            <a:ext cx="226540" cy="70686"/>
          </a:xfrm>
          <a:custGeom>
            <a:avLst/>
            <a:gdLst>
              <a:gd name="connsiteX0" fmla="*/ 0 w 335280"/>
              <a:gd name="connsiteY0" fmla="*/ 49189 h 87289"/>
              <a:gd name="connsiteX1" fmla="*/ 149860 w 335280"/>
              <a:gd name="connsiteY1" fmla="*/ 929 h 87289"/>
              <a:gd name="connsiteX2" fmla="*/ 335280 w 335280"/>
              <a:gd name="connsiteY2" fmla="*/ 87289 h 87289"/>
              <a:gd name="connsiteX0" fmla="*/ 0 w 217170"/>
              <a:gd name="connsiteY0" fmla="*/ 49189 h 49189"/>
              <a:gd name="connsiteX1" fmla="*/ 149860 w 217170"/>
              <a:gd name="connsiteY1" fmla="*/ 929 h 49189"/>
              <a:gd name="connsiteX2" fmla="*/ 217170 w 217170"/>
              <a:gd name="connsiteY2" fmla="*/ 35219 h 49189"/>
              <a:gd name="connsiteX0" fmla="*/ 0 w 217170"/>
              <a:gd name="connsiteY0" fmla="*/ 49189 h 49189"/>
              <a:gd name="connsiteX1" fmla="*/ 149860 w 217170"/>
              <a:gd name="connsiteY1" fmla="*/ 929 h 49189"/>
              <a:gd name="connsiteX2" fmla="*/ 217170 w 217170"/>
              <a:gd name="connsiteY2" fmla="*/ 35219 h 49189"/>
              <a:gd name="connsiteX0" fmla="*/ 0 w 217170"/>
              <a:gd name="connsiteY0" fmla="*/ 69784 h 69784"/>
              <a:gd name="connsiteX1" fmla="*/ 78423 w 217170"/>
              <a:gd name="connsiteY1" fmla="*/ 569 h 69784"/>
              <a:gd name="connsiteX2" fmla="*/ 217170 w 217170"/>
              <a:gd name="connsiteY2" fmla="*/ 55814 h 69784"/>
              <a:gd name="connsiteX0" fmla="*/ 0 w 217170"/>
              <a:gd name="connsiteY0" fmla="*/ 69215 h 69215"/>
              <a:gd name="connsiteX1" fmla="*/ 78423 w 217170"/>
              <a:gd name="connsiteY1" fmla="*/ 0 h 69215"/>
              <a:gd name="connsiteX2" fmla="*/ 217170 w 217170"/>
              <a:gd name="connsiteY2" fmla="*/ 55245 h 69215"/>
              <a:gd name="connsiteX0" fmla="*/ 0 w 217170"/>
              <a:gd name="connsiteY0" fmla="*/ 69215 h 69215"/>
              <a:gd name="connsiteX1" fmla="*/ 78423 w 217170"/>
              <a:gd name="connsiteY1" fmla="*/ 0 h 69215"/>
              <a:gd name="connsiteX2" fmla="*/ 217170 w 217170"/>
              <a:gd name="connsiteY2" fmla="*/ 55245 h 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69215">
                <a:moveTo>
                  <a:pt x="0" y="69215"/>
                </a:moveTo>
                <a:cubicBezTo>
                  <a:pt x="26035" y="25718"/>
                  <a:pt x="51118" y="6985"/>
                  <a:pt x="78423" y="0"/>
                </a:cubicBezTo>
                <a:cubicBezTo>
                  <a:pt x="108903" y="5080"/>
                  <a:pt x="152400" y="15240"/>
                  <a:pt x="217170" y="55245"/>
                </a:cubicBezTo>
              </a:path>
            </a:pathLst>
          </a:custGeom>
          <a:ln w="38100"/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AF5C88-6E70-F9FD-E0E4-06F6CC0EDA5D}"/>
              </a:ext>
            </a:extLst>
          </p:cNvPr>
          <p:cNvSpPr>
            <a:spLocks noChangeAspect="1"/>
          </p:cNvSpPr>
          <p:nvPr/>
        </p:nvSpPr>
        <p:spPr>
          <a:xfrm rot="900000">
            <a:off x="8357842" y="2119557"/>
            <a:ext cx="163057" cy="50878"/>
          </a:xfrm>
          <a:custGeom>
            <a:avLst/>
            <a:gdLst>
              <a:gd name="connsiteX0" fmla="*/ 0 w 335280"/>
              <a:gd name="connsiteY0" fmla="*/ 49189 h 87289"/>
              <a:gd name="connsiteX1" fmla="*/ 149860 w 335280"/>
              <a:gd name="connsiteY1" fmla="*/ 929 h 87289"/>
              <a:gd name="connsiteX2" fmla="*/ 335280 w 335280"/>
              <a:gd name="connsiteY2" fmla="*/ 87289 h 87289"/>
              <a:gd name="connsiteX0" fmla="*/ 0 w 217170"/>
              <a:gd name="connsiteY0" fmla="*/ 49189 h 49189"/>
              <a:gd name="connsiteX1" fmla="*/ 149860 w 217170"/>
              <a:gd name="connsiteY1" fmla="*/ 929 h 49189"/>
              <a:gd name="connsiteX2" fmla="*/ 217170 w 217170"/>
              <a:gd name="connsiteY2" fmla="*/ 35219 h 49189"/>
              <a:gd name="connsiteX0" fmla="*/ 0 w 217170"/>
              <a:gd name="connsiteY0" fmla="*/ 49189 h 49189"/>
              <a:gd name="connsiteX1" fmla="*/ 149860 w 217170"/>
              <a:gd name="connsiteY1" fmla="*/ 929 h 49189"/>
              <a:gd name="connsiteX2" fmla="*/ 217170 w 217170"/>
              <a:gd name="connsiteY2" fmla="*/ 35219 h 49189"/>
              <a:gd name="connsiteX0" fmla="*/ 0 w 217170"/>
              <a:gd name="connsiteY0" fmla="*/ 69784 h 69784"/>
              <a:gd name="connsiteX1" fmla="*/ 78423 w 217170"/>
              <a:gd name="connsiteY1" fmla="*/ 569 h 69784"/>
              <a:gd name="connsiteX2" fmla="*/ 217170 w 217170"/>
              <a:gd name="connsiteY2" fmla="*/ 55814 h 69784"/>
              <a:gd name="connsiteX0" fmla="*/ 0 w 217170"/>
              <a:gd name="connsiteY0" fmla="*/ 69215 h 69215"/>
              <a:gd name="connsiteX1" fmla="*/ 78423 w 217170"/>
              <a:gd name="connsiteY1" fmla="*/ 0 h 69215"/>
              <a:gd name="connsiteX2" fmla="*/ 217170 w 217170"/>
              <a:gd name="connsiteY2" fmla="*/ 55245 h 69215"/>
              <a:gd name="connsiteX0" fmla="*/ 0 w 217170"/>
              <a:gd name="connsiteY0" fmla="*/ 69215 h 69215"/>
              <a:gd name="connsiteX1" fmla="*/ 78423 w 217170"/>
              <a:gd name="connsiteY1" fmla="*/ 0 h 69215"/>
              <a:gd name="connsiteX2" fmla="*/ 217170 w 217170"/>
              <a:gd name="connsiteY2" fmla="*/ 55245 h 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69215">
                <a:moveTo>
                  <a:pt x="0" y="69215"/>
                </a:moveTo>
                <a:cubicBezTo>
                  <a:pt x="26035" y="25718"/>
                  <a:pt x="51118" y="6985"/>
                  <a:pt x="78423" y="0"/>
                </a:cubicBezTo>
                <a:cubicBezTo>
                  <a:pt x="108903" y="5080"/>
                  <a:pt x="152400" y="15240"/>
                  <a:pt x="217170" y="55245"/>
                </a:cubicBezTo>
              </a:path>
            </a:pathLst>
          </a:custGeom>
          <a:ln w="38100"/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B37A5-9A69-FAE1-C528-A57CFBF50DC6}"/>
              </a:ext>
            </a:extLst>
          </p:cNvPr>
          <p:cNvSpPr txBox="1"/>
          <p:nvPr/>
        </p:nvSpPr>
        <p:spPr>
          <a:xfrm>
            <a:off x="7494976" y="758970"/>
            <a:ext cx="94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365C8-5033-8A22-BE10-235E42B137D5}"/>
              </a:ext>
            </a:extLst>
          </p:cNvPr>
          <p:cNvSpPr txBox="1"/>
          <p:nvPr/>
        </p:nvSpPr>
        <p:spPr>
          <a:xfrm>
            <a:off x="6016290" y="3533503"/>
            <a:ext cx="2525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Ultrasound image (same speaker), with visible tongue surface traced as red (tongue root), green (tongue dorsum), and blue (tongue blade)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CD4F4-3996-C6C4-AA63-C4AADC81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31FA-C1C1-7DA7-CB6B-84BC7DB9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D9C4-2368-8885-93BF-22A7CED6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simulation of ultrasound waves to recreate ultrasound images from tissue maps segmented from MRI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the extent of different artifacts (reverse engineering to improve interpretation of ultrasound images)</a:t>
            </a:r>
          </a:p>
          <a:p>
            <a:pPr lvl="2"/>
            <a:r>
              <a:rPr lang="en-US" dirty="0"/>
              <a:t>Because tissue maps comprise ground truth, we can be certain that characteristics of the simulated ultrasound images result from specific tissue geometries.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Develop models that can predict missing articulatory information</a:t>
            </a:r>
          </a:p>
          <a:p>
            <a:pPr lvl="2"/>
            <a:r>
              <a:rPr lang="en-US" dirty="0"/>
              <a:t>Characterizations and images from #1 will then be used in conjunction with audio as training data</a:t>
            </a:r>
          </a:p>
          <a:p>
            <a:pPr lvl="3"/>
            <a:r>
              <a:rPr lang="en-US" dirty="0"/>
              <a:t>Deep learning methods to predict articulatory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3C25-BCBA-2D20-8062-F84A4D31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9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F467-8F86-3D29-214E-E3194347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B09B2-0F48-F1EC-0962-1595A8D9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-BoldMT"/>
              </a:rPr>
              <a:t>Aim 1: Characterize tongue surface information obscured in ultrasound imaging.</a:t>
            </a:r>
          </a:p>
          <a:p>
            <a:pPr lvl="1"/>
            <a:r>
              <a:rPr lang="en-US" i="1" u="none" strike="noStrike" baseline="0" dirty="0">
                <a:latin typeface="Arial-ItalicMT"/>
              </a:rPr>
              <a:t>(1a) Develop simulations of ultrasound images based on geometry segmented from MRI.</a:t>
            </a:r>
            <a:endParaRPr lang="en-US" b="1" dirty="0">
              <a:latin typeface="Arial-BoldMT"/>
            </a:endParaRPr>
          </a:p>
          <a:p>
            <a:pPr lvl="1"/>
            <a:r>
              <a:rPr lang="en-US" i="1" u="none" strike="noStrike" baseline="0" dirty="0">
                <a:latin typeface="Arial-ItalicMT"/>
              </a:rPr>
              <a:t>(1b) Test validity of guidelines for interpreting double edge artifacts.</a:t>
            </a:r>
            <a:endParaRPr lang="en-US" b="1" i="1" u="none" strike="noStrike" baseline="0" dirty="0">
              <a:latin typeface="Arial-BoldMT"/>
            </a:endParaRPr>
          </a:p>
          <a:p>
            <a:pPr lvl="1"/>
            <a:r>
              <a:rPr lang="en-US" i="1" u="none" strike="noStrike" baseline="0" dirty="0">
                <a:latin typeface="Arial-ItalicMT"/>
              </a:rPr>
              <a:t>(1c) Characterize extent of tongue tip information obscured by air in sublingual space.</a:t>
            </a:r>
            <a:endParaRPr lang="en-US" sz="1800" b="1" i="0" u="none" strike="noStrike" baseline="0" dirty="0">
              <a:latin typeface="Arial-BoldMT"/>
            </a:endParaRPr>
          </a:p>
          <a:p>
            <a:r>
              <a:rPr lang="en-US" sz="2400" b="1" i="0" u="none" strike="noStrike" baseline="0" dirty="0">
                <a:latin typeface="Arial-BoldMT"/>
              </a:rPr>
              <a:t>Aim 2: Predict expanded articulatory information from ultrasound imaging and recorded audio.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2BA4F-F5C7-9BEE-D2E6-AF27ADDA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63015C-7A9A-57C1-7BD7-D4A14E92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Curved linear array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7A0A5-95F9-0879-584D-36F414C6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4CDF2696-18D8-C5C4-44A8-A1B5925E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54" y="1194636"/>
            <a:ext cx="2919175" cy="2188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81275-8A4B-A37B-09F6-3D1FC5BE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41" y="712654"/>
            <a:ext cx="3805231" cy="2404952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44EC5D-F1DE-DC1B-6C47-04EA09A6A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38335"/>
              </p:ext>
            </p:extLst>
          </p:nvPr>
        </p:nvGraphicFramePr>
        <p:xfrm>
          <a:off x="1162814" y="3655207"/>
          <a:ext cx="9694429" cy="2966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886104">
                  <a:extLst>
                    <a:ext uri="{9D8B030D-6E8A-4147-A177-3AD203B41FA5}">
                      <a16:colId xmlns:a16="http://schemas.microsoft.com/office/drawing/2014/main" val="3535586444"/>
                    </a:ext>
                  </a:extLst>
                </a:gridCol>
                <a:gridCol w="3808325">
                  <a:extLst>
                    <a:ext uri="{9D8B030D-6E8A-4147-A177-3AD203B41FA5}">
                      <a16:colId xmlns:a16="http://schemas.microsoft.com/office/drawing/2014/main" val="1739155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Element width</a:t>
                      </a:r>
                      <a:endParaRPr lang="en-US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30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pitch (width plus kerf)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~0.364 </a:t>
                      </a:r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4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length (elevation height)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8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Radius of curvature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55.3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Focal length of the lens (elevation focus)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04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active elements (aperture size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 of 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4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Transmit/receive apodization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Rectangular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9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cycles in the ultrasound pulse (or bandwidth)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12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A03661F-2710-B46A-F981-33BA6986323E}"/>
              </a:ext>
            </a:extLst>
          </p:cNvPr>
          <p:cNvSpPr txBox="1"/>
          <p:nvPr/>
        </p:nvSpPr>
        <p:spPr>
          <a:xfrm>
            <a:off x="880205" y="2163996"/>
            <a:ext cx="1305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baseline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30 cm focal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0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BDA4B-A001-D9C6-6EAC-FACCEFD2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EC68E-2B2A-7C13-F5E3-5F769D9D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0" y="1245047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D15E2-4378-9DEA-A58F-9A48DB9D025D}"/>
              </a:ext>
            </a:extLst>
          </p:cNvPr>
          <p:cNvSpPr txBox="1"/>
          <p:nvPr/>
        </p:nvSpPr>
        <p:spPr>
          <a:xfrm>
            <a:off x="6948436" y="1843507"/>
            <a:ext cx="340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between points: 0.00036395 [m]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7500F-61F0-51FD-4E67-058E515A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2" y="657090"/>
            <a:ext cx="5334000" cy="40005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A3C9BF8-7808-04C1-2270-CF491FA4B149}"/>
              </a:ext>
            </a:extLst>
          </p:cNvPr>
          <p:cNvSpPr txBox="1">
            <a:spLocks/>
          </p:cNvSpPr>
          <p:nvPr/>
        </p:nvSpPr>
        <p:spPr>
          <a:xfrm>
            <a:off x="682451" y="5627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Curved linear array</a:t>
            </a:r>
          </a:p>
        </p:txBody>
      </p:sp>
    </p:spTree>
    <p:extLst>
      <p:ext uri="{BB962C8B-B14F-4D97-AF65-F5344CB8AC3E}">
        <p14:creationId xmlns:p14="http://schemas.microsoft.com/office/powerpoint/2010/main" val="245973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7FB9-3772-C377-7E17-C82E96E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91" y="136525"/>
            <a:ext cx="10255691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33C62-5148-8A17-4BAF-F5B4767E0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27" y="1775301"/>
            <a:ext cx="4086225" cy="4086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B21AB-ED78-1C8F-B6A2-466243B3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203EA-90B4-43FF-AD95-8E8F4A8D4BE4}" type="slidenum">
              <a:rPr lang="en-US" smtClean="0"/>
              <a:t>19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4C3E14-6715-5C80-0C0A-3725AC6099C0}"/>
              </a:ext>
            </a:extLst>
          </p:cNvPr>
          <p:cNvSpPr txBox="1">
            <a:spLocks/>
          </p:cNvSpPr>
          <p:nvPr/>
        </p:nvSpPr>
        <p:spPr>
          <a:xfrm>
            <a:off x="355368" y="1290452"/>
            <a:ext cx="6978156" cy="522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Ultrasound imaging provides tongue shape information</a:t>
            </a:r>
          </a:p>
          <a:p>
            <a:pPr lvl="1"/>
            <a:r>
              <a:rPr lang="en-US" dirty="0"/>
              <a:t>Due to air-tissue interface at tongue surface</a:t>
            </a:r>
          </a:p>
          <a:p>
            <a:pPr lvl="1"/>
            <a:r>
              <a:rPr lang="en-US" dirty="0"/>
              <a:t>Useful for understanding typical and disordered tongue articulation (e.g., for speech therapy)</a:t>
            </a:r>
            <a:r>
              <a:rPr lang="en-US" baseline="30000" dirty="0"/>
              <a:t> 1</a:t>
            </a:r>
          </a:p>
          <a:p>
            <a:r>
              <a:rPr lang="en-US" dirty="0"/>
              <a:t>Anterior tongue tip may be obscured by shadowing </a:t>
            </a:r>
          </a:p>
          <a:p>
            <a:pPr lvl="1"/>
            <a:r>
              <a:rPr lang="en-US" dirty="0"/>
              <a:t>From the sublingual air space and/or mandible bone </a:t>
            </a:r>
          </a:p>
          <a:p>
            <a:pPr lvl="1"/>
            <a:r>
              <a:rPr lang="en-US" dirty="0"/>
              <a:t>Amount obscured not investigated thoroughly</a:t>
            </a:r>
          </a:p>
          <a:p>
            <a:r>
              <a:rPr lang="en-US" dirty="0"/>
              <a:t>Magnetic resonance imaging (MRI) shows vocal tract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Numerical simulations using the k-Wave toolbox</a:t>
            </a:r>
            <a:r>
              <a:rPr lang="en-US" baseline="30000" dirty="0"/>
              <a:t>3</a:t>
            </a:r>
            <a:r>
              <a:rPr lang="en-US" dirty="0"/>
              <a:t> and segmented tissue maps from MRI can efficiently generate midsagittal B-mode images:</a:t>
            </a:r>
          </a:p>
          <a:p>
            <a:r>
              <a:rPr lang="en-US" dirty="0"/>
              <a:t>Replicate features in measured B-mode images</a:t>
            </a:r>
          </a:p>
          <a:p>
            <a:r>
              <a:rPr lang="en-US" dirty="0"/>
              <a:t>Recover tongue tip from reverberation artifacts</a:t>
            </a:r>
            <a:endParaRPr lang="en-US" baseline="30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11FA07-34C4-05A6-E50A-D274F9D63419}"/>
              </a:ext>
            </a:extLst>
          </p:cNvPr>
          <p:cNvGrpSpPr/>
          <p:nvPr/>
        </p:nvGrpSpPr>
        <p:grpSpPr>
          <a:xfrm>
            <a:off x="7338254" y="1773557"/>
            <a:ext cx="4498379" cy="4468390"/>
            <a:chOff x="7338254" y="1773557"/>
            <a:chExt cx="4498379" cy="446839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997989-E301-3264-D76E-0D91AF1A742E}"/>
                </a:ext>
              </a:extLst>
            </p:cNvPr>
            <p:cNvSpPr/>
            <p:nvPr/>
          </p:nvSpPr>
          <p:spPr>
            <a:xfrm>
              <a:off x="9357958" y="4151060"/>
              <a:ext cx="1968649" cy="1710466"/>
            </a:xfrm>
            <a:custGeom>
              <a:avLst/>
              <a:gdLst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204395 w 1968649"/>
                <a:gd name="connsiteY2" fmla="*/ 957431 h 1710466"/>
                <a:gd name="connsiteX3" fmla="*/ 408790 w 1968649"/>
                <a:gd name="connsiteY3" fmla="*/ 69924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204395 w 1968649"/>
                <a:gd name="connsiteY2" fmla="*/ 9574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610658 w 1968649"/>
                <a:gd name="connsiteY5" fmla="*/ 8752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22593 w 1968649"/>
                <a:gd name="connsiteY4" fmla="*/ 118573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410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170193 w 1968649"/>
                <a:gd name="connsiteY4" fmla="*/ 84537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170193 w 1968649"/>
                <a:gd name="connsiteY4" fmla="*/ 84537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81778 w 1968649"/>
                <a:gd name="connsiteY5" fmla="*/ 98193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3811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9981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35971 w 1968649"/>
                <a:gd name="connsiteY6" fmla="*/ 699845 h 1710466"/>
                <a:gd name="connsiteX7" fmla="*/ 179981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8649" h="1710466">
                  <a:moveTo>
                    <a:pt x="0" y="1710466"/>
                  </a:moveTo>
                  <a:cubicBezTo>
                    <a:pt x="15240" y="1558066"/>
                    <a:pt x="41487" y="1397199"/>
                    <a:pt x="64546" y="1280160"/>
                  </a:cubicBezTo>
                  <a:cubicBezTo>
                    <a:pt x="87605" y="1163121"/>
                    <a:pt x="91988" y="1077957"/>
                    <a:pt x="138355" y="1008231"/>
                  </a:cubicBezTo>
                  <a:cubicBezTo>
                    <a:pt x="184722" y="938506"/>
                    <a:pt x="191097" y="888950"/>
                    <a:pt x="342750" y="861807"/>
                  </a:cubicBezTo>
                  <a:cubicBezTo>
                    <a:pt x="494403" y="834664"/>
                    <a:pt x="836108" y="842284"/>
                    <a:pt x="1048273" y="845372"/>
                  </a:cubicBezTo>
                  <a:cubicBezTo>
                    <a:pt x="1260438" y="848460"/>
                    <a:pt x="1484455" y="904588"/>
                    <a:pt x="1615738" y="880334"/>
                  </a:cubicBezTo>
                  <a:cubicBezTo>
                    <a:pt x="1747021" y="856080"/>
                    <a:pt x="1805292" y="787400"/>
                    <a:pt x="1835971" y="699845"/>
                  </a:cubicBezTo>
                  <a:cubicBezTo>
                    <a:pt x="1866650" y="612290"/>
                    <a:pt x="1800013" y="438324"/>
                    <a:pt x="1799814" y="355002"/>
                  </a:cubicBezTo>
                  <a:cubicBezTo>
                    <a:pt x="1799615" y="271680"/>
                    <a:pt x="1817395" y="230393"/>
                    <a:pt x="1834776" y="199913"/>
                  </a:cubicBezTo>
                  <a:cubicBezTo>
                    <a:pt x="1852157" y="169433"/>
                    <a:pt x="1881791" y="205441"/>
                    <a:pt x="1904103" y="172122"/>
                  </a:cubicBezTo>
                  <a:cubicBezTo>
                    <a:pt x="1926415" y="138803"/>
                    <a:pt x="1968649" y="0"/>
                    <a:pt x="1968649" y="0"/>
                  </a:cubicBezTo>
                  <a:lnTo>
                    <a:pt x="1968649" y="0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DF4E80B-514B-252F-53EF-56C8BD18A6AE}"/>
                </a:ext>
              </a:extLst>
            </p:cNvPr>
            <p:cNvSpPr/>
            <p:nvPr/>
          </p:nvSpPr>
          <p:spPr>
            <a:xfrm>
              <a:off x="11377421" y="1773557"/>
              <a:ext cx="459212" cy="2129858"/>
            </a:xfrm>
            <a:custGeom>
              <a:avLst/>
              <a:gdLst>
                <a:gd name="connsiteX0" fmla="*/ 116958 w 389373"/>
                <a:gd name="connsiteY0" fmla="*/ 0 h 933450"/>
                <a:gd name="connsiteX1" fmla="*/ 57903 w 389373"/>
                <a:gd name="connsiteY1" fmla="*/ 177165 h 933450"/>
                <a:gd name="connsiteX2" fmla="*/ 753 w 389373"/>
                <a:gd name="connsiteY2" fmla="*/ 377190 h 933450"/>
                <a:gd name="connsiteX3" fmla="*/ 31233 w 389373"/>
                <a:gd name="connsiteY3" fmla="*/ 548640 h 933450"/>
                <a:gd name="connsiteX4" fmla="*/ 115053 w 389373"/>
                <a:gd name="connsiteY4" fmla="*/ 645795 h 933450"/>
                <a:gd name="connsiteX5" fmla="*/ 216018 w 389373"/>
                <a:gd name="connsiteY5" fmla="*/ 807720 h 933450"/>
                <a:gd name="connsiteX6" fmla="*/ 389373 w 389373"/>
                <a:gd name="connsiteY6" fmla="*/ 933450 h 933450"/>
                <a:gd name="connsiteX0" fmla="*/ 116958 w 503673"/>
                <a:gd name="connsiteY0" fmla="*/ 0 h 1285875"/>
                <a:gd name="connsiteX1" fmla="*/ 57903 w 503673"/>
                <a:gd name="connsiteY1" fmla="*/ 177165 h 1285875"/>
                <a:gd name="connsiteX2" fmla="*/ 753 w 503673"/>
                <a:gd name="connsiteY2" fmla="*/ 377190 h 1285875"/>
                <a:gd name="connsiteX3" fmla="*/ 31233 w 503673"/>
                <a:gd name="connsiteY3" fmla="*/ 548640 h 1285875"/>
                <a:gd name="connsiteX4" fmla="*/ 115053 w 503673"/>
                <a:gd name="connsiteY4" fmla="*/ 645795 h 1285875"/>
                <a:gd name="connsiteX5" fmla="*/ 216018 w 503673"/>
                <a:gd name="connsiteY5" fmla="*/ 807720 h 1285875"/>
                <a:gd name="connsiteX6" fmla="*/ 503673 w 503673"/>
                <a:gd name="connsiteY6" fmla="*/ 1285875 h 1285875"/>
                <a:gd name="connsiteX0" fmla="*/ 116958 w 503673"/>
                <a:gd name="connsiteY0" fmla="*/ 0 h 1285875"/>
                <a:gd name="connsiteX1" fmla="*/ 57903 w 503673"/>
                <a:gd name="connsiteY1" fmla="*/ 177165 h 1285875"/>
                <a:gd name="connsiteX2" fmla="*/ 753 w 503673"/>
                <a:gd name="connsiteY2" fmla="*/ 377190 h 1285875"/>
                <a:gd name="connsiteX3" fmla="*/ 31233 w 503673"/>
                <a:gd name="connsiteY3" fmla="*/ 548640 h 1285875"/>
                <a:gd name="connsiteX4" fmla="*/ 115053 w 503673"/>
                <a:gd name="connsiteY4" fmla="*/ 645795 h 1285875"/>
                <a:gd name="connsiteX5" fmla="*/ 330318 w 503673"/>
                <a:gd name="connsiteY5" fmla="*/ 969645 h 1285875"/>
                <a:gd name="connsiteX6" fmla="*/ 503673 w 503673"/>
                <a:gd name="connsiteY6" fmla="*/ 1285875 h 1285875"/>
                <a:gd name="connsiteX0" fmla="*/ 111243 w 503673"/>
                <a:gd name="connsiteY0" fmla="*/ 0 h 1283970"/>
                <a:gd name="connsiteX1" fmla="*/ 57903 w 503673"/>
                <a:gd name="connsiteY1" fmla="*/ 175260 h 1283970"/>
                <a:gd name="connsiteX2" fmla="*/ 753 w 503673"/>
                <a:gd name="connsiteY2" fmla="*/ 375285 h 1283970"/>
                <a:gd name="connsiteX3" fmla="*/ 31233 w 503673"/>
                <a:gd name="connsiteY3" fmla="*/ 546735 h 1283970"/>
                <a:gd name="connsiteX4" fmla="*/ 115053 w 503673"/>
                <a:gd name="connsiteY4" fmla="*/ 643890 h 1283970"/>
                <a:gd name="connsiteX5" fmla="*/ 330318 w 503673"/>
                <a:gd name="connsiteY5" fmla="*/ 967740 h 1283970"/>
                <a:gd name="connsiteX6" fmla="*/ 503673 w 503673"/>
                <a:gd name="connsiteY6" fmla="*/ 1283970 h 1283970"/>
                <a:gd name="connsiteX0" fmla="*/ 111243 w 503673"/>
                <a:gd name="connsiteY0" fmla="*/ 0 h 1283970"/>
                <a:gd name="connsiteX1" fmla="*/ 57903 w 503673"/>
                <a:gd name="connsiteY1" fmla="*/ 175260 h 1283970"/>
                <a:gd name="connsiteX2" fmla="*/ 753 w 503673"/>
                <a:gd name="connsiteY2" fmla="*/ 375285 h 1283970"/>
                <a:gd name="connsiteX3" fmla="*/ 31233 w 503673"/>
                <a:gd name="connsiteY3" fmla="*/ 546735 h 1283970"/>
                <a:gd name="connsiteX4" fmla="*/ 115053 w 503673"/>
                <a:gd name="connsiteY4" fmla="*/ 643890 h 1283970"/>
                <a:gd name="connsiteX5" fmla="*/ 330318 w 503673"/>
                <a:gd name="connsiteY5" fmla="*/ 967740 h 1283970"/>
                <a:gd name="connsiteX6" fmla="*/ 503673 w 503673"/>
                <a:gd name="connsiteY6" fmla="*/ 1283970 h 1283970"/>
                <a:gd name="connsiteX0" fmla="*/ 111000 w 503430"/>
                <a:gd name="connsiteY0" fmla="*/ 0 h 1283970"/>
                <a:gd name="connsiteX1" fmla="*/ 51945 w 503430"/>
                <a:gd name="connsiteY1" fmla="*/ 182880 h 1283970"/>
                <a:gd name="connsiteX2" fmla="*/ 510 w 503430"/>
                <a:gd name="connsiteY2" fmla="*/ 375285 h 1283970"/>
                <a:gd name="connsiteX3" fmla="*/ 30990 w 503430"/>
                <a:gd name="connsiteY3" fmla="*/ 546735 h 1283970"/>
                <a:gd name="connsiteX4" fmla="*/ 114810 w 503430"/>
                <a:gd name="connsiteY4" fmla="*/ 643890 h 1283970"/>
                <a:gd name="connsiteX5" fmla="*/ 330075 w 503430"/>
                <a:gd name="connsiteY5" fmla="*/ 967740 h 1283970"/>
                <a:gd name="connsiteX6" fmla="*/ 503430 w 503430"/>
                <a:gd name="connsiteY6" fmla="*/ 1283970 h 1283970"/>
                <a:gd name="connsiteX0" fmla="*/ 111000 w 438660"/>
                <a:gd name="connsiteY0" fmla="*/ 0 h 1144905"/>
                <a:gd name="connsiteX1" fmla="*/ 51945 w 438660"/>
                <a:gd name="connsiteY1" fmla="*/ 182880 h 1144905"/>
                <a:gd name="connsiteX2" fmla="*/ 510 w 438660"/>
                <a:gd name="connsiteY2" fmla="*/ 375285 h 1144905"/>
                <a:gd name="connsiteX3" fmla="*/ 30990 w 438660"/>
                <a:gd name="connsiteY3" fmla="*/ 546735 h 1144905"/>
                <a:gd name="connsiteX4" fmla="*/ 114810 w 438660"/>
                <a:gd name="connsiteY4" fmla="*/ 643890 h 1144905"/>
                <a:gd name="connsiteX5" fmla="*/ 330075 w 438660"/>
                <a:gd name="connsiteY5" fmla="*/ 967740 h 1144905"/>
                <a:gd name="connsiteX6" fmla="*/ 438660 w 438660"/>
                <a:gd name="connsiteY6" fmla="*/ 1144905 h 1144905"/>
                <a:gd name="connsiteX0" fmla="*/ 111000 w 441252"/>
                <a:gd name="connsiteY0" fmla="*/ 0 h 1144905"/>
                <a:gd name="connsiteX1" fmla="*/ 51945 w 441252"/>
                <a:gd name="connsiteY1" fmla="*/ 182880 h 1144905"/>
                <a:gd name="connsiteX2" fmla="*/ 510 w 441252"/>
                <a:gd name="connsiteY2" fmla="*/ 375285 h 1144905"/>
                <a:gd name="connsiteX3" fmla="*/ 30990 w 441252"/>
                <a:gd name="connsiteY3" fmla="*/ 546735 h 1144905"/>
                <a:gd name="connsiteX4" fmla="*/ 114810 w 441252"/>
                <a:gd name="connsiteY4" fmla="*/ 643890 h 1144905"/>
                <a:gd name="connsiteX5" fmla="*/ 330075 w 441252"/>
                <a:gd name="connsiteY5" fmla="*/ 967740 h 1144905"/>
                <a:gd name="connsiteX6" fmla="*/ 438660 w 441252"/>
                <a:gd name="connsiteY6" fmla="*/ 1144905 h 1144905"/>
                <a:gd name="connsiteX0" fmla="*/ 111000 w 480495"/>
                <a:gd name="connsiteY0" fmla="*/ 0 h 1371600"/>
                <a:gd name="connsiteX1" fmla="*/ 51945 w 480495"/>
                <a:gd name="connsiteY1" fmla="*/ 182880 h 1371600"/>
                <a:gd name="connsiteX2" fmla="*/ 510 w 480495"/>
                <a:gd name="connsiteY2" fmla="*/ 375285 h 1371600"/>
                <a:gd name="connsiteX3" fmla="*/ 30990 w 480495"/>
                <a:gd name="connsiteY3" fmla="*/ 546735 h 1371600"/>
                <a:gd name="connsiteX4" fmla="*/ 114810 w 480495"/>
                <a:gd name="connsiteY4" fmla="*/ 643890 h 1371600"/>
                <a:gd name="connsiteX5" fmla="*/ 330075 w 480495"/>
                <a:gd name="connsiteY5" fmla="*/ 967740 h 1371600"/>
                <a:gd name="connsiteX6" fmla="*/ 478665 w 480495"/>
                <a:gd name="connsiteY6" fmla="*/ 1371600 h 1371600"/>
                <a:gd name="connsiteX0" fmla="*/ 111000 w 482786"/>
                <a:gd name="connsiteY0" fmla="*/ 0 h 1371600"/>
                <a:gd name="connsiteX1" fmla="*/ 51945 w 482786"/>
                <a:gd name="connsiteY1" fmla="*/ 182880 h 1371600"/>
                <a:gd name="connsiteX2" fmla="*/ 510 w 482786"/>
                <a:gd name="connsiteY2" fmla="*/ 375285 h 1371600"/>
                <a:gd name="connsiteX3" fmla="*/ 30990 w 482786"/>
                <a:gd name="connsiteY3" fmla="*/ 546735 h 1371600"/>
                <a:gd name="connsiteX4" fmla="*/ 114810 w 482786"/>
                <a:gd name="connsiteY4" fmla="*/ 643890 h 1371600"/>
                <a:gd name="connsiteX5" fmla="*/ 330075 w 482786"/>
                <a:gd name="connsiteY5" fmla="*/ 967740 h 1371600"/>
                <a:gd name="connsiteX6" fmla="*/ 469139 w 482786"/>
                <a:gd name="connsiteY6" fmla="*/ 1293494 h 1371600"/>
                <a:gd name="connsiteX7" fmla="*/ 478665 w 482786"/>
                <a:gd name="connsiteY7" fmla="*/ 1371600 h 1371600"/>
                <a:gd name="connsiteX0" fmla="*/ 111000 w 470433"/>
                <a:gd name="connsiteY0" fmla="*/ 0 h 1663065"/>
                <a:gd name="connsiteX1" fmla="*/ 51945 w 470433"/>
                <a:gd name="connsiteY1" fmla="*/ 182880 h 1663065"/>
                <a:gd name="connsiteX2" fmla="*/ 510 w 470433"/>
                <a:gd name="connsiteY2" fmla="*/ 375285 h 1663065"/>
                <a:gd name="connsiteX3" fmla="*/ 30990 w 470433"/>
                <a:gd name="connsiteY3" fmla="*/ 546735 h 1663065"/>
                <a:gd name="connsiteX4" fmla="*/ 114810 w 470433"/>
                <a:gd name="connsiteY4" fmla="*/ 643890 h 1663065"/>
                <a:gd name="connsiteX5" fmla="*/ 330075 w 470433"/>
                <a:gd name="connsiteY5" fmla="*/ 967740 h 1663065"/>
                <a:gd name="connsiteX6" fmla="*/ 469139 w 470433"/>
                <a:gd name="connsiteY6" fmla="*/ 1293494 h 1663065"/>
                <a:gd name="connsiteX7" fmla="*/ 156720 w 470433"/>
                <a:gd name="connsiteY7" fmla="*/ 1663065 h 1663065"/>
                <a:gd name="connsiteX0" fmla="*/ 111000 w 459046"/>
                <a:gd name="connsiteY0" fmla="*/ 0 h 1663065"/>
                <a:gd name="connsiteX1" fmla="*/ 51945 w 459046"/>
                <a:gd name="connsiteY1" fmla="*/ 182880 h 1663065"/>
                <a:gd name="connsiteX2" fmla="*/ 510 w 459046"/>
                <a:gd name="connsiteY2" fmla="*/ 375285 h 1663065"/>
                <a:gd name="connsiteX3" fmla="*/ 30990 w 459046"/>
                <a:gd name="connsiteY3" fmla="*/ 546735 h 1663065"/>
                <a:gd name="connsiteX4" fmla="*/ 114810 w 459046"/>
                <a:gd name="connsiteY4" fmla="*/ 643890 h 1663065"/>
                <a:gd name="connsiteX5" fmla="*/ 330075 w 459046"/>
                <a:gd name="connsiteY5" fmla="*/ 967740 h 1663065"/>
                <a:gd name="connsiteX6" fmla="*/ 457709 w 459046"/>
                <a:gd name="connsiteY6" fmla="*/ 1390649 h 1663065"/>
                <a:gd name="connsiteX7" fmla="*/ 156720 w 459046"/>
                <a:gd name="connsiteY7" fmla="*/ 1663065 h 1663065"/>
                <a:gd name="connsiteX0" fmla="*/ 111000 w 458523"/>
                <a:gd name="connsiteY0" fmla="*/ 0 h 1663065"/>
                <a:gd name="connsiteX1" fmla="*/ 51945 w 458523"/>
                <a:gd name="connsiteY1" fmla="*/ 182880 h 1663065"/>
                <a:gd name="connsiteX2" fmla="*/ 510 w 458523"/>
                <a:gd name="connsiteY2" fmla="*/ 375285 h 1663065"/>
                <a:gd name="connsiteX3" fmla="*/ 30990 w 458523"/>
                <a:gd name="connsiteY3" fmla="*/ 546735 h 1663065"/>
                <a:gd name="connsiteX4" fmla="*/ 114810 w 458523"/>
                <a:gd name="connsiteY4" fmla="*/ 643890 h 1663065"/>
                <a:gd name="connsiteX5" fmla="*/ 330075 w 458523"/>
                <a:gd name="connsiteY5" fmla="*/ 967740 h 1663065"/>
                <a:gd name="connsiteX6" fmla="*/ 457709 w 458523"/>
                <a:gd name="connsiteY6" fmla="*/ 1390649 h 1663065"/>
                <a:gd name="connsiteX7" fmla="*/ 156720 w 458523"/>
                <a:gd name="connsiteY7" fmla="*/ 1663065 h 1663065"/>
                <a:gd name="connsiteX0" fmla="*/ 111000 w 457709"/>
                <a:gd name="connsiteY0" fmla="*/ 0 h 1663065"/>
                <a:gd name="connsiteX1" fmla="*/ 51945 w 457709"/>
                <a:gd name="connsiteY1" fmla="*/ 182880 h 1663065"/>
                <a:gd name="connsiteX2" fmla="*/ 510 w 457709"/>
                <a:gd name="connsiteY2" fmla="*/ 375285 h 1663065"/>
                <a:gd name="connsiteX3" fmla="*/ 30990 w 457709"/>
                <a:gd name="connsiteY3" fmla="*/ 546735 h 1663065"/>
                <a:gd name="connsiteX4" fmla="*/ 114810 w 457709"/>
                <a:gd name="connsiteY4" fmla="*/ 643890 h 1663065"/>
                <a:gd name="connsiteX5" fmla="*/ 330075 w 457709"/>
                <a:gd name="connsiteY5" fmla="*/ 967740 h 1663065"/>
                <a:gd name="connsiteX6" fmla="*/ 457709 w 457709"/>
                <a:gd name="connsiteY6" fmla="*/ 1390649 h 1663065"/>
                <a:gd name="connsiteX7" fmla="*/ 156720 w 457709"/>
                <a:gd name="connsiteY7" fmla="*/ 1663065 h 1663065"/>
                <a:gd name="connsiteX0" fmla="*/ 111000 w 457709"/>
                <a:gd name="connsiteY0" fmla="*/ 0 h 1663065"/>
                <a:gd name="connsiteX1" fmla="*/ 51945 w 457709"/>
                <a:gd name="connsiteY1" fmla="*/ 182880 h 1663065"/>
                <a:gd name="connsiteX2" fmla="*/ 510 w 457709"/>
                <a:gd name="connsiteY2" fmla="*/ 375285 h 1663065"/>
                <a:gd name="connsiteX3" fmla="*/ 30990 w 457709"/>
                <a:gd name="connsiteY3" fmla="*/ 546735 h 1663065"/>
                <a:gd name="connsiteX4" fmla="*/ 114810 w 457709"/>
                <a:gd name="connsiteY4" fmla="*/ 643890 h 1663065"/>
                <a:gd name="connsiteX5" fmla="*/ 330075 w 457709"/>
                <a:gd name="connsiteY5" fmla="*/ 967740 h 1663065"/>
                <a:gd name="connsiteX6" fmla="*/ 457709 w 457709"/>
                <a:gd name="connsiteY6" fmla="*/ 1390649 h 1663065"/>
                <a:gd name="connsiteX7" fmla="*/ 156720 w 457709"/>
                <a:gd name="connsiteY7" fmla="*/ 1663065 h 1663065"/>
                <a:gd name="connsiteX0" fmla="*/ 111000 w 459212"/>
                <a:gd name="connsiteY0" fmla="*/ 0 h 1663065"/>
                <a:gd name="connsiteX1" fmla="*/ 51945 w 459212"/>
                <a:gd name="connsiteY1" fmla="*/ 182880 h 1663065"/>
                <a:gd name="connsiteX2" fmla="*/ 510 w 459212"/>
                <a:gd name="connsiteY2" fmla="*/ 375285 h 1663065"/>
                <a:gd name="connsiteX3" fmla="*/ 30990 w 459212"/>
                <a:gd name="connsiteY3" fmla="*/ 546735 h 1663065"/>
                <a:gd name="connsiteX4" fmla="*/ 114810 w 459212"/>
                <a:gd name="connsiteY4" fmla="*/ 643890 h 1663065"/>
                <a:gd name="connsiteX5" fmla="*/ 330075 w 459212"/>
                <a:gd name="connsiteY5" fmla="*/ 967740 h 1663065"/>
                <a:gd name="connsiteX6" fmla="*/ 457709 w 459212"/>
                <a:gd name="connsiteY6" fmla="*/ 1390649 h 1663065"/>
                <a:gd name="connsiteX7" fmla="*/ 248160 w 459212"/>
                <a:gd name="connsiteY7" fmla="*/ 1596389 h 1663065"/>
                <a:gd name="connsiteX8" fmla="*/ 156720 w 459212"/>
                <a:gd name="connsiteY8" fmla="*/ 1663065 h 1663065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84330 w 459212"/>
                <a:gd name="connsiteY8" fmla="*/ 2129790 h 2129790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139574 w 459212"/>
                <a:gd name="connsiteY8" fmla="*/ 1927858 h 2129790"/>
                <a:gd name="connsiteX9" fmla="*/ 84330 w 459212"/>
                <a:gd name="connsiteY9" fmla="*/ 2129790 h 2129790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227204 w 459212"/>
                <a:gd name="connsiteY8" fmla="*/ 1981198 h 2129790"/>
                <a:gd name="connsiteX9" fmla="*/ 84330 w 459212"/>
                <a:gd name="connsiteY9" fmla="*/ 2129790 h 2129790"/>
                <a:gd name="connsiteX0" fmla="*/ 111000 w 459212"/>
                <a:gd name="connsiteY0" fmla="*/ 0 h 2129864"/>
                <a:gd name="connsiteX1" fmla="*/ 51945 w 459212"/>
                <a:gd name="connsiteY1" fmla="*/ 182880 h 2129864"/>
                <a:gd name="connsiteX2" fmla="*/ 510 w 459212"/>
                <a:gd name="connsiteY2" fmla="*/ 375285 h 2129864"/>
                <a:gd name="connsiteX3" fmla="*/ 30990 w 459212"/>
                <a:gd name="connsiteY3" fmla="*/ 546735 h 2129864"/>
                <a:gd name="connsiteX4" fmla="*/ 114810 w 459212"/>
                <a:gd name="connsiteY4" fmla="*/ 643890 h 2129864"/>
                <a:gd name="connsiteX5" fmla="*/ 330075 w 459212"/>
                <a:gd name="connsiteY5" fmla="*/ 967740 h 2129864"/>
                <a:gd name="connsiteX6" fmla="*/ 457709 w 459212"/>
                <a:gd name="connsiteY6" fmla="*/ 1390649 h 2129864"/>
                <a:gd name="connsiteX7" fmla="*/ 248160 w 459212"/>
                <a:gd name="connsiteY7" fmla="*/ 1596389 h 2129864"/>
                <a:gd name="connsiteX8" fmla="*/ 227204 w 459212"/>
                <a:gd name="connsiteY8" fmla="*/ 1981198 h 2129864"/>
                <a:gd name="connsiteX9" fmla="*/ 84330 w 459212"/>
                <a:gd name="connsiteY9" fmla="*/ 2129790 h 2129864"/>
                <a:gd name="connsiteX0" fmla="*/ 111000 w 459212"/>
                <a:gd name="connsiteY0" fmla="*/ 0 h 2129864"/>
                <a:gd name="connsiteX1" fmla="*/ 51945 w 459212"/>
                <a:gd name="connsiteY1" fmla="*/ 182880 h 2129864"/>
                <a:gd name="connsiteX2" fmla="*/ 510 w 459212"/>
                <a:gd name="connsiteY2" fmla="*/ 375285 h 2129864"/>
                <a:gd name="connsiteX3" fmla="*/ 30990 w 459212"/>
                <a:gd name="connsiteY3" fmla="*/ 546735 h 2129864"/>
                <a:gd name="connsiteX4" fmla="*/ 114810 w 459212"/>
                <a:gd name="connsiteY4" fmla="*/ 643890 h 2129864"/>
                <a:gd name="connsiteX5" fmla="*/ 330075 w 459212"/>
                <a:gd name="connsiteY5" fmla="*/ 967740 h 2129864"/>
                <a:gd name="connsiteX6" fmla="*/ 457709 w 459212"/>
                <a:gd name="connsiteY6" fmla="*/ 1390649 h 2129864"/>
                <a:gd name="connsiteX7" fmla="*/ 248160 w 459212"/>
                <a:gd name="connsiteY7" fmla="*/ 1596389 h 2129864"/>
                <a:gd name="connsiteX8" fmla="*/ 227204 w 459212"/>
                <a:gd name="connsiteY8" fmla="*/ 1981198 h 2129864"/>
                <a:gd name="connsiteX9" fmla="*/ 48135 w 459212"/>
                <a:gd name="connsiteY9" fmla="*/ 2129790 h 2129864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248159 w 459212"/>
                <a:gd name="connsiteY8" fmla="*/ 1975483 h 2129858"/>
                <a:gd name="connsiteX9" fmla="*/ 48135 w 459212"/>
                <a:gd name="connsiteY9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231014 w 459212"/>
                <a:gd name="connsiteY8" fmla="*/ 1760218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9212" h="2129858">
                  <a:moveTo>
                    <a:pt x="111000" y="0"/>
                  </a:moveTo>
                  <a:cubicBezTo>
                    <a:pt x="106396" y="66675"/>
                    <a:pt x="70360" y="120333"/>
                    <a:pt x="51945" y="182880"/>
                  </a:cubicBezTo>
                  <a:cubicBezTo>
                    <a:pt x="33530" y="245427"/>
                    <a:pt x="4002" y="314643"/>
                    <a:pt x="510" y="375285"/>
                  </a:cubicBezTo>
                  <a:cubicBezTo>
                    <a:pt x="-2982" y="435927"/>
                    <a:pt x="11940" y="501968"/>
                    <a:pt x="30990" y="546735"/>
                  </a:cubicBezTo>
                  <a:cubicBezTo>
                    <a:pt x="50040" y="591502"/>
                    <a:pt x="64963" y="573723"/>
                    <a:pt x="114810" y="643890"/>
                  </a:cubicBezTo>
                  <a:cubicBezTo>
                    <a:pt x="164658" y="714058"/>
                    <a:pt x="271020" y="859473"/>
                    <a:pt x="330075" y="967740"/>
                  </a:cubicBezTo>
                  <a:cubicBezTo>
                    <a:pt x="389130" y="1076007"/>
                    <a:pt x="471361" y="1285874"/>
                    <a:pt x="457709" y="1390649"/>
                  </a:cubicBezTo>
                  <a:cubicBezTo>
                    <a:pt x="444057" y="1495424"/>
                    <a:pt x="280227" y="1576704"/>
                    <a:pt x="248160" y="1596389"/>
                  </a:cubicBezTo>
                  <a:cubicBezTo>
                    <a:pt x="229428" y="1614169"/>
                    <a:pt x="133859" y="1630361"/>
                    <a:pt x="133859" y="1693543"/>
                  </a:cubicBezTo>
                  <a:cubicBezTo>
                    <a:pt x="133859" y="1756725"/>
                    <a:pt x="278639" y="1913888"/>
                    <a:pt x="248159" y="1975483"/>
                  </a:cubicBezTo>
                  <a:cubicBezTo>
                    <a:pt x="220854" y="2064383"/>
                    <a:pt x="84012" y="2132330"/>
                    <a:pt x="48135" y="212979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52FAE-F808-2C43-B591-C4818E07F87E}"/>
                </a:ext>
              </a:extLst>
            </p:cNvPr>
            <p:cNvSpPr txBox="1"/>
            <p:nvPr/>
          </p:nvSpPr>
          <p:spPr>
            <a:xfrm>
              <a:off x="7793468" y="5872615"/>
              <a:ext cx="386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Posterior              -&gt;              Anterior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0845-6B86-0B70-D8A9-F6C798729040}"/>
                </a:ext>
              </a:extLst>
            </p:cNvPr>
            <p:cNvSpPr txBox="1"/>
            <p:nvPr/>
          </p:nvSpPr>
          <p:spPr>
            <a:xfrm rot="16200000">
              <a:off x="5589090" y="3750523"/>
              <a:ext cx="386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Inferior              -&gt;              Superior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3BD382-3B2D-6F30-82D7-F78A230DDC32}"/>
              </a:ext>
            </a:extLst>
          </p:cNvPr>
          <p:cNvGrpSpPr/>
          <p:nvPr/>
        </p:nvGrpSpPr>
        <p:grpSpPr>
          <a:xfrm>
            <a:off x="8980418" y="3267765"/>
            <a:ext cx="2031602" cy="922549"/>
            <a:chOff x="8980418" y="3267765"/>
            <a:chExt cx="2031602" cy="9225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1B247E-9954-2664-ECBB-B3A6924795E9}"/>
                </a:ext>
              </a:extLst>
            </p:cNvPr>
            <p:cNvCxnSpPr>
              <a:cxnSpLocks/>
            </p:cNvCxnSpPr>
            <p:nvPr/>
          </p:nvCxnSpPr>
          <p:spPr>
            <a:xfrm>
              <a:off x="9945739" y="3267765"/>
              <a:ext cx="36461" cy="473744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E5DDC8-6EE3-F526-F168-E0D295AB41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7418" y="3331957"/>
              <a:ext cx="101706" cy="438184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F0DD7F-B9EF-3C61-7A92-F2769CCEA729}"/>
                </a:ext>
              </a:extLst>
            </p:cNvPr>
            <p:cNvCxnSpPr>
              <a:cxnSpLocks/>
            </p:cNvCxnSpPr>
            <p:nvPr/>
          </p:nvCxnSpPr>
          <p:spPr>
            <a:xfrm>
              <a:off x="9015882" y="4168840"/>
              <a:ext cx="288737" cy="0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349812-8C35-C777-8008-9309B8350E96}"/>
                </a:ext>
              </a:extLst>
            </p:cNvPr>
            <p:cNvCxnSpPr>
              <a:cxnSpLocks/>
            </p:cNvCxnSpPr>
            <p:nvPr/>
          </p:nvCxnSpPr>
          <p:spPr>
            <a:xfrm>
              <a:off x="8980418" y="3836661"/>
              <a:ext cx="288737" cy="116776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D606C11-1E5E-0CF2-4B4A-7E7E8C63AE96}"/>
                </a:ext>
              </a:extLst>
            </p:cNvPr>
            <p:cNvCxnSpPr>
              <a:cxnSpLocks/>
            </p:cNvCxnSpPr>
            <p:nvPr/>
          </p:nvCxnSpPr>
          <p:spPr>
            <a:xfrm>
              <a:off x="9105333" y="3483470"/>
              <a:ext cx="301153" cy="323479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69C1274-D982-B10D-3BC0-C32A2C6B8CCD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38" y="3429000"/>
              <a:ext cx="162843" cy="330668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8C8D850-4858-085C-6450-39E77D4DBEEE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63" y="3277798"/>
              <a:ext cx="0" cy="263218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820BFC-48F9-B753-E9C8-7614B012C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5168" y="3320832"/>
              <a:ext cx="43927" cy="215299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3F1F90-BFF0-7F25-0B4D-B096D01C52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020" y="3741509"/>
              <a:ext cx="0" cy="427331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CBEC65-A453-0BF5-29D1-DC8921BF46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7136" y="3412654"/>
              <a:ext cx="72276" cy="188138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17270E-CBB7-F516-CA5A-A50CBE6A7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8255" y="3532864"/>
              <a:ext cx="98092" cy="250601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EDB557A-2246-590F-408C-1D46AE8DB5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338" y="3658164"/>
              <a:ext cx="85763" cy="532150"/>
            </a:xfrm>
            <a:prstGeom prst="straightConnector1">
              <a:avLst/>
            </a:prstGeom>
            <a:ln>
              <a:solidFill>
                <a:srgbClr val="FF8B8B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6E19F4-F1E1-D04A-0404-63F116DD3CD1}"/>
              </a:ext>
            </a:extLst>
          </p:cNvPr>
          <p:cNvCxnSpPr/>
          <p:nvPr/>
        </p:nvCxnSpPr>
        <p:spPr>
          <a:xfrm flipH="1">
            <a:off x="10629412" y="3541016"/>
            <a:ext cx="1288268" cy="64929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F5A5B7-9D30-0658-EF99-687D16456D74}"/>
              </a:ext>
            </a:extLst>
          </p:cNvPr>
          <p:cNvCxnSpPr/>
          <p:nvPr/>
        </p:nvCxnSpPr>
        <p:spPr>
          <a:xfrm flipH="1">
            <a:off x="10594286" y="4108466"/>
            <a:ext cx="1288268" cy="64929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2B8C8A74-6CBF-4461-3B2F-3ADFD5B78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5726" b="26282"/>
          <a:stretch/>
        </p:blipFill>
        <p:spPr>
          <a:xfrm>
            <a:off x="8965011" y="3645209"/>
            <a:ext cx="1614320" cy="347216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A7F401-203B-1729-8085-2351E83DCF95}"/>
              </a:ext>
            </a:extLst>
          </p:cNvPr>
          <p:cNvSpPr txBox="1"/>
          <p:nvPr/>
        </p:nvSpPr>
        <p:spPr>
          <a:xfrm>
            <a:off x="5233888" y="261759"/>
            <a:ext cx="4372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J. Preston et al., </a:t>
            </a:r>
            <a:r>
              <a:rPr lang="en-US" i="1" dirty="0"/>
              <a:t>J Vis Exp</a:t>
            </a:r>
            <a:r>
              <a:rPr lang="en-US" dirty="0"/>
              <a:t>, 2017</a:t>
            </a:r>
          </a:p>
          <a:p>
            <a:r>
              <a:rPr lang="en-US" baseline="30000" dirty="0"/>
              <a:t>2</a:t>
            </a:r>
            <a:r>
              <a:rPr lang="en-US" dirty="0"/>
              <a:t>X. Zhou et al., </a:t>
            </a:r>
            <a:r>
              <a:rPr lang="en-US" i="1" dirty="0"/>
              <a:t>J </a:t>
            </a:r>
            <a:r>
              <a:rPr lang="en-US" i="1" dirty="0" err="1"/>
              <a:t>Acoust</a:t>
            </a:r>
            <a:r>
              <a:rPr lang="en-US" i="1" dirty="0"/>
              <a:t> Soc Am</a:t>
            </a:r>
            <a:r>
              <a:rPr lang="en-US" dirty="0"/>
              <a:t>, 2008</a:t>
            </a:r>
          </a:p>
          <a:p>
            <a:r>
              <a:rPr lang="en-US" baseline="30000" dirty="0"/>
              <a:t>3</a:t>
            </a:r>
            <a:r>
              <a:rPr lang="en-US" dirty="0"/>
              <a:t>B. E. </a:t>
            </a:r>
            <a:r>
              <a:rPr lang="en-US" dirty="0" err="1"/>
              <a:t>Treeby</a:t>
            </a:r>
            <a:r>
              <a:rPr lang="en-US" dirty="0"/>
              <a:t> &amp; B. Cox, </a:t>
            </a:r>
            <a:r>
              <a:rPr lang="en-US" i="1" dirty="0"/>
              <a:t>J Biomed </a:t>
            </a:r>
            <a:r>
              <a:rPr lang="en-US" i="1" dirty="0" err="1"/>
              <a:t>Opt</a:t>
            </a:r>
            <a:r>
              <a:rPr lang="en-US" dirty="0"/>
              <a:t>, 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7FB9-3772-C377-7E17-C82E96E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91" y="136525"/>
            <a:ext cx="10255691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C33C62-5148-8A17-4BAF-F5B4767E0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27" y="1775301"/>
            <a:ext cx="4086225" cy="408622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4C3E14-6715-5C80-0C0A-3725AC6099C0}"/>
              </a:ext>
            </a:extLst>
          </p:cNvPr>
          <p:cNvSpPr txBox="1">
            <a:spLocks/>
          </p:cNvSpPr>
          <p:nvPr/>
        </p:nvSpPr>
        <p:spPr>
          <a:xfrm>
            <a:off x="355368" y="1290452"/>
            <a:ext cx="6978156" cy="522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Ultrasound imaging provides tongue shape information</a:t>
            </a:r>
          </a:p>
          <a:p>
            <a:pPr lvl="1"/>
            <a:r>
              <a:rPr lang="en-US" dirty="0"/>
              <a:t>Due to air-tissue interface at tongue surface</a:t>
            </a:r>
          </a:p>
          <a:p>
            <a:pPr lvl="1"/>
            <a:r>
              <a:rPr lang="en-US" dirty="0"/>
              <a:t>Useful for understanding typical and disordered tongue articulation (e.g., for speech therapy)</a:t>
            </a:r>
            <a:r>
              <a:rPr lang="en-US" baseline="30000" dirty="0"/>
              <a:t> 1</a:t>
            </a:r>
          </a:p>
          <a:p>
            <a:r>
              <a:rPr lang="en-US" dirty="0"/>
              <a:t>Anterior tongue tip may be obscured by shadowing </a:t>
            </a:r>
          </a:p>
          <a:p>
            <a:pPr lvl="1"/>
            <a:r>
              <a:rPr lang="en-US" dirty="0"/>
              <a:t>From the sublingual air space and/or mandible bone </a:t>
            </a:r>
          </a:p>
          <a:p>
            <a:pPr lvl="1"/>
            <a:r>
              <a:rPr lang="en-US" dirty="0"/>
              <a:t>Amount obscured not investigated thoroughly</a:t>
            </a:r>
          </a:p>
          <a:p>
            <a:r>
              <a:rPr lang="en-US" dirty="0"/>
              <a:t>Magnetic resonance imaging (MRI) shows vocal tract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Numerical simulations using the k-Wave toolbox</a:t>
            </a:r>
            <a:r>
              <a:rPr lang="en-US" baseline="30000" dirty="0"/>
              <a:t>3</a:t>
            </a:r>
            <a:r>
              <a:rPr lang="en-US" dirty="0"/>
              <a:t> and segmented tissue maps from MRI can efficiently generate midsagittal B-mode images:</a:t>
            </a:r>
          </a:p>
          <a:p>
            <a:r>
              <a:rPr lang="en-US" dirty="0"/>
              <a:t>Replicate features in measured B-mode images</a:t>
            </a:r>
          </a:p>
          <a:p>
            <a:r>
              <a:rPr lang="en-US" dirty="0"/>
              <a:t>Recover tongue tip from reverberation artifacts</a:t>
            </a:r>
            <a:endParaRPr lang="en-US" baseline="30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11FA07-34C4-05A6-E50A-D274F9D63419}"/>
              </a:ext>
            </a:extLst>
          </p:cNvPr>
          <p:cNvGrpSpPr/>
          <p:nvPr/>
        </p:nvGrpSpPr>
        <p:grpSpPr>
          <a:xfrm>
            <a:off x="7338254" y="1773557"/>
            <a:ext cx="4498379" cy="4468390"/>
            <a:chOff x="7338254" y="1773557"/>
            <a:chExt cx="4498379" cy="446839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997989-E301-3264-D76E-0D91AF1A742E}"/>
                </a:ext>
              </a:extLst>
            </p:cNvPr>
            <p:cNvSpPr/>
            <p:nvPr/>
          </p:nvSpPr>
          <p:spPr>
            <a:xfrm>
              <a:off x="9357958" y="4151060"/>
              <a:ext cx="1968649" cy="1710466"/>
            </a:xfrm>
            <a:custGeom>
              <a:avLst/>
              <a:gdLst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204395 w 1968649"/>
                <a:gd name="connsiteY2" fmla="*/ 957431 h 1710466"/>
                <a:gd name="connsiteX3" fmla="*/ 408790 w 1968649"/>
                <a:gd name="connsiteY3" fmla="*/ 69924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204395 w 1968649"/>
                <a:gd name="connsiteY2" fmla="*/ 9574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559858 w 1968649"/>
                <a:gd name="connsiteY5" fmla="*/ 8498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610658 w 1968649"/>
                <a:gd name="connsiteY5" fmla="*/ 875254 h 1710466"/>
                <a:gd name="connsiteX6" fmla="*/ 177501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12433 w 1968649"/>
                <a:gd name="connsiteY4" fmla="*/ 86061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322593 w 1968649"/>
                <a:gd name="connsiteY4" fmla="*/ 118573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10658 w 1968649"/>
                <a:gd name="connsiteY5" fmla="*/ 87525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790251 w 1968649"/>
                <a:gd name="connsiteY6" fmla="*/ 71000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410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3097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220993 w 1968649"/>
                <a:gd name="connsiteY4" fmla="*/ 88093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170193 w 1968649"/>
                <a:gd name="connsiteY4" fmla="*/ 84537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170193 w 1968649"/>
                <a:gd name="connsiteY4" fmla="*/ 84537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66538 w 1968649"/>
                <a:gd name="connsiteY5" fmla="*/ 88541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81778 w 1968649"/>
                <a:gd name="connsiteY5" fmla="*/ 98193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6425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2505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3811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753496 w 1968649"/>
                <a:gd name="connsiteY8" fmla="*/ 21515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7949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15651 w 1968649"/>
                <a:gd name="connsiteY6" fmla="*/ 699845 h 1710466"/>
                <a:gd name="connsiteX7" fmla="*/ 179981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  <a:gd name="connsiteX0" fmla="*/ 0 w 1968649"/>
                <a:gd name="connsiteY0" fmla="*/ 1710466 h 1710466"/>
                <a:gd name="connsiteX1" fmla="*/ 64546 w 1968649"/>
                <a:gd name="connsiteY1" fmla="*/ 1280160 h 1710466"/>
                <a:gd name="connsiteX2" fmla="*/ 138355 w 1968649"/>
                <a:gd name="connsiteY2" fmla="*/ 1008231 h 1710466"/>
                <a:gd name="connsiteX3" fmla="*/ 342750 w 1968649"/>
                <a:gd name="connsiteY3" fmla="*/ 861807 h 1710466"/>
                <a:gd name="connsiteX4" fmla="*/ 1048273 w 1968649"/>
                <a:gd name="connsiteY4" fmla="*/ 845372 h 1710466"/>
                <a:gd name="connsiteX5" fmla="*/ 1615738 w 1968649"/>
                <a:gd name="connsiteY5" fmla="*/ 880334 h 1710466"/>
                <a:gd name="connsiteX6" fmla="*/ 1835971 w 1968649"/>
                <a:gd name="connsiteY6" fmla="*/ 699845 h 1710466"/>
                <a:gd name="connsiteX7" fmla="*/ 1799814 w 1968649"/>
                <a:gd name="connsiteY7" fmla="*/ 355002 h 1710466"/>
                <a:gd name="connsiteX8" fmla="*/ 1834776 w 1968649"/>
                <a:gd name="connsiteY8" fmla="*/ 199913 h 1710466"/>
                <a:gd name="connsiteX9" fmla="*/ 1904103 w 1968649"/>
                <a:gd name="connsiteY9" fmla="*/ 172122 h 1710466"/>
                <a:gd name="connsiteX10" fmla="*/ 1968649 w 1968649"/>
                <a:gd name="connsiteY10" fmla="*/ 0 h 1710466"/>
                <a:gd name="connsiteX11" fmla="*/ 1968649 w 1968649"/>
                <a:gd name="connsiteY11" fmla="*/ 0 h 171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8649" h="1710466">
                  <a:moveTo>
                    <a:pt x="0" y="1710466"/>
                  </a:moveTo>
                  <a:cubicBezTo>
                    <a:pt x="15240" y="1558066"/>
                    <a:pt x="41487" y="1397199"/>
                    <a:pt x="64546" y="1280160"/>
                  </a:cubicBezTo>
                  <a:cubicBezTo>
                    <a:pt x="87605" y="1163121"/>
                    <a:pt x="91988" y="1077957"/>
                    <a:pt x="138355" y="1008231"/>
                  </a:cubicBezTo>
                  <a:cubicBezTo>
                    <a:pt x="184722" y="938506"/>
                    <a:pt x="191097" y="888950"/>
                    <a:pt x="342750" y="861807"/>
                  </a:cubicBezTo>
                  <a:cubicBezTo>
                    <a:pt x="494403" y="834664"/>
                    <a:pt x="836108" y="842284"/>
                    <a:pt x="1048273" y="845372"/>
                  </a:cubicBezTo>
                  <a:cubicBezTo>
                    <a:pt x="1260438" y="848460"/>
                    <a:pt x="1484455" y="904588"/>
                    <a:pt x="1615738" y="880334"/>
                  </a:cubicBezTo>
                  <a:cubicBezTo>
                    <a:pt x="1747021" y="856080"/>
                    <a:pt x="1805292" y="787400"/>
                    <a:pt x="1835971" y="699845"/>
                  </a:cubicBezTo>
                  <a:cubicBezTo>
                    <a:pt x="1866650" y="612290"/>
                    <a:pt x="1800013" y="438324"/>
                    <a:pt x="1799814" y="355002"/>
                  </a:cubicBezTo>
                  <a:cubicBezTo>
                    <a:pt x="1799615" y="271680"/>
                    <a:pt x="1817395" y="230393"/>
                    <a:pt x="1834776" y="199913"/>
                  </a:cubicBezTo>
                  <a:cubicBezTo>
                    <a:pt x="1852157" y="169433"/>
                    <a:pt x="1881791" y="205441"/>
                    <a:pt x="1904103" y="172122"/>
                  </a:cubicBezTo>
                  <a:cubicBezTo>
                    <a:pt x="1926415" y="138803"/>
                    <a:pt x="1968649" y="0"/>
                    <a:pt x="1968649" y="0"/>
                  </a:cubicBezTo>
                  <a:lnTo>
                    <a:pt x="1968649" y="0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DF4E80B-514B-252F-53EF-56C8BD18A6AE}"/>
                </a:ext>
              </a:extLst>
            </p:cNvPr>
            <p:cNvSpPr/>
            <p:nvPr/>
          </p:nvSpPr>
          <p:spPr>
            <a:xfrm>
              <a:off x="11377421" y="1773557"/>
              <a:ext cx="459212" cy="2129858"/>
            </a:xfrm>
            <a:custGeom>
              <a:avLst/>
              <a:gdLst>
                <a:gd name="connsiteX0" fmla="*/ 116958 w 389373"/>
                <a:gd name="connsiteY0" fmla="*/ 0 h 933450"/>
                <a:gd name="connsiteX1" fmla="*/ 57903 w 389373"/>
                <a:gd name="connsiteY1" fmla="*/ 177165 h 933450"/>
                <a:gd name="connsiteX2" fmla="*/ 753 w 389373"/>
                <a:gd name="connsiteY2" fmla="*/ 377190 h 933450"/>
                <a:gd name="connsiteX3" fmla="*/ 31233 w 389373"/>
                <a:gd name="connsiteY3" fmla="*/ 548640 h 933450"/>
                <a:gd name="connsiteX4" fmla="*/ 115053 w 389373"/>
                <a:gd name="connsiteY4" fmla="*/ 645795 h 933450"/>
                <a:gd name="connsiteX5" fmla="*/ 216018 w 389373"/>
                <a:gd name="connsiteY5" fmla="*/ 807720 h 933450"/>
                <a:gd name="connsiteX6" fmla="*/ 389373 w 389373"/>
                <a:gd name="connsiteY6" fmla="*/ 933450 h 933450"/>
                <a:gd name="connsiteX0" fmla="*/ 116958 w 503673"/>
                <a:gd name="connsiteY0" fmla="*/ 0 h 1285875"/>
                <a:gd name="connsiteX1" fmla="*/ 57903 w 503673"/>
                <a:gd name="connsiteY1" fmla="*/ 177165 h 1285875"/>
                <a:gd name="connsiteX2" fmla="*/ 753 w 503673"/>
                <a:gd name="connsiteY2" fmla="*/ 377190 h 1285875"/>
                <a:gd name="connsiteX3" fmla="*/ 31233 w 503673"/>
                <a:gd name="connsiteY3" fmla="*/ 548640 h 1285875"/>
                <a:gd name="connsiteX4" fmla="*/ 115053 w 503673"/>
                <a:gd name="connsiteY4" fmla="*/ 645795 h 1285875"/>
                <a:gd name="connsiteX5" fmla="*/ 216018 w 503673"/>
                <a:gd name="connsiteY5" fmla="*/ 807720 h 1285875"/>
                <a:gd name="connsiteX6" fmla="*/ 503673 w 503673"/>
                <a:gd name="connsiteY6" fmla="*/ 1285875 h 1285875"/>
                <a:gd name="connsiteX0" fmla="*/ 116958 w 503673"/>
                <a:gd name="connsiteY0" fmla="*/ 0 h 1285875"/>
                <a:gd name="connsiteX1" fmla="*/ 57903 w 503673"/>
                <a:gd name="connsiteY1" fmla="*/ 177165 h 1285875"/>
                <a:gd name="connsiteX2" fmla="*/ 753 w 503673"/>
                <a:gd name="connsiteY2" fmla="*/ 377190 h 1285875"/>
                <a:gd name="connsiteX3" fmla="*/ 31233 w 503673"/>
                <a:gd name="connsiteY3" fmla="*/ 548640 h 1285875"/>
                <a:gd name="connsiteX4" fmla="*/ 115053 w 503673"/>
                <a:gd name="connsiteY4" fmla="*/ 645795 h 1285875"/>
                <a:gd name="connsiteX5" fmla="*/ 330318 w 503673"/>
                <a:gd name="connsiteY5" fmla="*/ 969645 h 1285875"/>
                <a:gd name="connsiteX6" fmla="*/ 503673 w 503673"/>
                <a:gd name="connsiteY6" fmla="*/ 1285875 h 1285875"/>
                <a:gd name="connsiteX0" fmla="*/ 111243 w 503673"/>
                <a:gd name="connsiteY0" fmla="*/ 0 h 1283970"/>
                <a:gd name="connsiteX1" fmla="*/ 57903 w 503673"/>
                <a:gd name="connsiteY1" fmla="*/ 175260 h 1283970"/>
                <a:gd name="connsiteX2" fmla="*/ 753 w 503673"/>
                <a:gd name="connsiteY2" fmla="*/ 375285 h 1283970"/>
                <a:gd name="connsiteX3" fmla="*/ 31233 w 503673"/>
                <a:gd name="connsiteY3" fmla="*/ 546735 h 1283970"/>
                <a:gd name="connsiteX4" fmla="*/ 115053 w 503673"/>
                <a:gd name="connsiteY4" fmla="*/ 643890 h 1283970"/>
                <a:gd name="connsiteX5" fmla="*/ 330318 w 503673"/>
                <a:gd name="connsiteY5" fmla="*/ 967740 h 1283970"/>
                <a:gd name="connsiteX6" fmla="*/ 503673 w 503673"/>
                <a:gd name="connsiteY6" fmla="*/ 1283970 h 1283970"/>
                <a:gd name="connsiteX0" fmla="*/ 111243 w 503673"/>
                <a:gd name="connsiteY0" fmla="*/ 0 h 1283970"/>
                <a:gd name="connsiteX1" fmla="*/ 57903 w 503673"/>
                <a:gd name="connsiteY1" fmla="*/ 175260 h 1283970"/>
                <a:gd name="connsiteX2" fmla="*/ 753 w 503673"/>
                <a:gd name="connsiteY2" fmla="*/ 375285 h 1283970"/>
                <a:gd name="connsiteX3" fmla="*/ 31233 w 503673"/>
                <a:gd name="connsiteY3" fmla="*/ 546735 h 1283970"/>
                <a:gd name="connsiteX4" fmla="*/ 115053 w 503673"/>
                <a:gd name="connsiteY4" fmla="*/ 643890 h 1283970"/>
                <a:gd name="connsiteX5" fmla="*/ 330318 w 503673"/>
                <a:gd name="connsiteY5" fmla="*/ 967740 h 1283970"/>
                <a:gd name="connsiteX6" fmla="*/ 503673 w 503673"/>
                <a:gd name="connsiteY6" fmla="*/ 1283970 h 1283970"/>
                <a:gd name="connsiteX0" fmla="*/ 111000 w 503430"/>
                <a:gd name="connsiteY0" fmla="*/ 0 h 1283970"/>
                <a:gd name="connsiteX1" fmla="*/ 51945 w 503430"/>
                <a:gd name="connsiteY1" fmla="*/ 182880 h 1283970"/>
                <a:gd name="connsiteX2" fmla="*/ 510 w 503430"/>
                <a:gd name="connsiteY2" fmla="*/ 375285 h 1283970"/>
                <a:gd name="connsiteX3" fmla="*/ 30990 w 503430"/>
                <a:gd name="connsiteY3" fmla="*/ 546735 h 1283970"/>
                <a:gd name="connsiteX4" fmla="*/ 114810 w 503430"/>
                <a:gd name="connsiteY4" fmla="*/ 643890 h 1283970"/>
                <a:gd name="connsiteX5" fmla="*/ 330075 w 503430"/>
                <a:gd name="connsiteY5" fmla="*/ 967740 h 1283970"/>
                <a:gd name="connsiteX6" fmla="*/ 503430 w 503430"/>
                <a:gd name="connsiteY6" fmla="*/ 1283970 h 1283970"/>
                <a:gd name="connsiteX0" fmla="*/ 111000 w 438660"/>
                <a:gd name="connsiteY0" fmla="*/ 0 h 1144905"/>
                <a:gd name="connsiteX1" fmla="*/ 51945 w 438660"/>
                <a:gd name="connsiteY1" fmla="*/ 182880 h 1144905"/>
                <a:gd name="connsiteX2" fmla="*/ 510 w 438660"/>
                <a:gd name="connsiteY2" fmla="*/ 375285 h 1144905"/>
                <a:gd name="connsiteX3" fmla="*/ 30990 w 438660"/>
                <a:gd name="connsiteY3" fmla="*/ 546735 h 1144905"/>
                <a:gd name="connsiteX4" fmla="*/ 114810 w 438660"/>
                <a:gd name="connsiteY4" fmla="*/ 643890 h 1144905"/>
                <a:gd name="connsiteX5" fmla="*/ 330075 w 438660"/>
                <a:gd name="connsiteY5" fmla="*/ 967740 h 1144905"/>
                <a:gd name="connsiteX6" fmla="*/ 438660 w 438660"/>
                <a:gd name="connsiteY6" fmla="*/ 1144905 h 1144905"/>
                <a:gd name="connsiteX0" fmla="*/ 111000 w 441252"/>
                <a:gd name="connsiteY0" fmla="*/ 0 h 1144905"/>
                <a:gd name="connsiteX1" fmla="*/ 51945 w 441252"/>
                <a:gd name="connsiteY1" fmla="*/ 182880 h 1144905"/>
                <a:gd name="connsiteX2" fmla="*/ 510 w 441252"/>
                <a:gd name="connsiteY2" fmla="*/ 375285 h 1144905"/>
                <a:gd name="connsiteX3" fmla="*/ 30990 w 441252"/>
                <a:gd name="connsiteY3" fmla="*/ 546735 h 1144905"/>
                <a:gd name="connsiteX4" fmla="*/ 114810 w 441252"/>
                <a:gd name="connsiteY4" fmla="*/ 643890 h 1144905"/>
                <a:gd name="connsiteX5" fmla="*/ 330075 w 441252"/>
                <a:gd name="connsiteY5" fmla="*/ 967740 h 1144905"/>
                <a:gd name="connsiteX6" fmla="*/ 438660 w 441252"/>
                <a:gd name="connsiteY6" fmla="*/ 1144905 h 1144905"/>
                <a:gd name="connsiteX0" fmla="*/ 111000 w 480495"/>
                <a:gd name="connsiteY0" fmla="*/ 0 h 1371600"/>
                <a:gd name="connsiteX1" fmla="*/ 51945 w 480495"/>
                <a:gd name="connsiteY1" fmla="*/ 182880 h 1371600"/>
                <a:gd name="connsiteX2" fmla="*/ 510 w 480495"/>
                <a:gd name="connsiteY2" fmla="*/ 375285 h 1371600"/>
                <a:gd name="connsiteX3" fmla="*/ 30990 w 480495"/>
                <a:gd name="connsiteY3" fmla="*/ 546735 h 1371600"/>
                <a:gd name="connsiteX4" fmla="*/ 114810 w 480495"/>
                <a:gd name="connsiteY4" fmla="*/ 643890 h 1371600"/>
                <a:gd name="connsiteX5" fmla="*/ 330075 w 480495"/>
                <a:gd name="connsiteY5" fmla="*/ 967740 h 1371600"/>
                <a:gd name="connsiteX6" fmla="*/ 478665 w 480495"/>
                <a:gd name="connsiteY6" fmla="*/ 1371600 h 1371600"/>
                <a:gd name="connsiteX0" fmla="*/ 111000 w 482786"/>
                <a:gd name="connsiteY0" fmla="*/ 0 h 1371600"/>
                <a:gd name="connsiteX1" fmla="*/ 51945 w 482786"/>
                <a:gd name="connsiteY1" fmla="*/ 182880 h 1371600"/>
                <a:gd name="connsiteX2" fmla="*/ 510 w 482786"/>
                <a:gd name="connsiteY2" fmla="*/ 375285 h 1371600"/>
                <a:gd name="connsiteX3" fmla="*/ 30990 w 482786"/>
                <a:gd name="connsiteY3" fmla="*/ 546735 h 1371600"/>
                <a:gd name="connsiteX4" fmla="*/ 114810 w 482786"/>
                <a:gd name="connsiteY4" fmla="*/ 643890 h 1371600"/>
                <a:gd name="connsiteX5" fmla="*/ 330075 w 482786"/>
                <a:gd name="connsiteY5" fmla="*/ 967740 h 1371600"/>
                <a:gd name="connsiteX6" fmla="*/ 469139 w 482786"/>
                <a:gd name="connsiteY6" fmla="*/ 1293494 h 1371600"/>
                <a:gd name="connsiteX7" fmla="*/ 478665 w 482786"/>
                <a:gd name="connsiteY7" fmla="*/ 1371600 h 1371600"/>
                <a:gd name="connsiteX0" fmla="*/ 111000 w 470433"/>
                <a:gd name="connsiteY0" fmla="*/ 0 h 1663065"/>
                <a:gd name="connsiteX1" fmla="*/ 51945 w 470433"/>
                <a:gd name="connsiteY1" fmla="*/ 182880 h 1663065"/>
                <a:gd name="connsiteX2" fmla="*/ 510 w 470433"/>
                <a:gd name="connsiteY2" fmla="*/ 375285 h 1663065"/>
                <a:gd name="connsiteX3" fmla="*/ 30990 w 470433"/>
                <a:gd name="connsiteY3" fmla="*/ 546735 h 1663065"/>
                <a:gd name="connsiteX4" fmla="*/ 114810 w 470433"/>
                <a:gd name="connsiteY4" fmla="*/ 643890 h 1663065"/>
                <a:gd name="connsiteX5" fmla="*/ 330075 w 470433"/>
                <a:gd name="connsiteY5" fmla="*/ 967740 h 1663065"/>
                <a:gd name="connsiteX6" fmla="*/ 469139 w 470433"/>
                <a:gd name="connsiteY6" fmla="*/ 1293494 h 1663065"/>
                <a:gd name="connsiteX7" fmla="*/ 156720 w 470433"/>
                <a:gd name="connsiteY7" fmla="*/ 1663065 h 1663065"/>
                <a:gd name="connsiteX0" fmla="*/ 111000 w 459046"/>
                <a:gd name="connsiteY0" fmla="*/ 0 h 1663065"/>
                <a:gd name="connsiteX1" fmla="*/ 51945 w 459046"/>
                <a:gd name="connsiteY1" fmla="*/ 182880 h 1663065"/>
                <a:gd name="connsiteX2" fmla="*/ 510 w 459046"/>
                <a:gd name="connsiteY2" fmla="*/ 375285 h 1663065"/>
                <a:gd name="connsiteX3" fmla="*/ 30990 w 459046"/>
                <a:gd name="connsiteY3" fmla="*/ 546735 h 1663065"/>
                <a:gd name="connsiteX4" fmla="*/ 114810 w 459046"/>
                <a:gd name="connsiteY4" fmla="*/ 643890 h 1663065"/>
                <a:gd name="connsiteX5" fmla="*/ 330075 w 459046"/>
                <a:gd name="connsiteY5" fmla="*/ 967740 h 1663065"/>
                <a:gd name="connsiteX6" fmla="*/ 457709 w 459046"/>
                <a:gd name="connsiteY6" fmla="*/ 1390649 h 1663065"/>
                <a:gd name="connsiteX7" fmla="*/ 156720 w 459046"/>
                <a:gd name="connsiteY7" fmla="*/ 1663065 h 1663065"/>
                <a:gd name="connsiteX0" fmla="*/ 111000 w 458523"/>
                <a:gd name="connsiteY0" fmla="*/ 0 h 1663065"/>
                <a:gd name="connsiteX1" fmla="*/ 51945 w 458523"/>
                <a:gd name="connsiteY1" fmla="*/ 182880 h 1663065"/>
                <a:gd name="connsiteX2" fmla="*/ 510 w 458523"/>
                <a:gd name="connsiteY2" fmla="*/ 375285 h 1663065"/>
                <a:gd name="connsiteX3" fmla="*/ 30990 w 458523"/>
                <a:gd name="connsiteY3" fmla="*/ 546735 h 1663065"/>
                <a:gd name="connsiteX4" fmla="*/ 114810 w 458523"/>
                <a:gd name="connsiteY4" fmla="*/ 643890 h 1663065"/>
                <a:gd name="connsiteX5" fmla="*/ 330075 w 458523"/>
                <a:gd name="connsiteY5" fmla="*/ 967740 h 1663065"/>
                <a:gd name="connsiteX6" fmla="*/ 457709 w 458523"/>
                <a:gd name="connsiteY6" fmla="*/ 1390649 h 1663065"/>
                <a:gd name="connsiteX7" fmla="*/ 156720 w 458523"/>
                <a:gd name="connsiteY7" fmla="*/ 1663065 h 1663065"/>
                <a:gd name="connsiteX0" fmla="*/ 111000 w 457709"/>
                <a:gd name="connsiteY0" fmla="*/ 0 h 1663065"/>
                <a:gd name="connsiteX1" fmla="*/ 51945 w 457709"/>
                <a:gd name="connsiteY1" fmla="*/ 182880 h 1663065"/>
                <a:gd name="connsiteX2" fmla="*/ 510 w 457709"/>
                <a:gd name="connsiteY2" fmla="*/ 375285 h 1663065"/>
                <a:gd name="connsiteX3" fmla="*/ 30990 w 457709"/>
                <a:gd name="connsiteY3" fmla="*/ 546735 h 1663065"/>
                <a:gd name="connsiteX4" fmla="*/ 114810 w 457709"/>
                <a:gd name="connsiteY4" fmla="*/ 643890 h 1663065"/>
                <a:gd name="connsiteX5" fmla="*/ 330075 w 457709"/>
                <a:gd name="connsiteY5" fmla="*/ 967740 h 1663065"/>
                <a:gd name="connsiteX6" fmla="*/ 457709 w 457709"/>
                <a:gd name="connsiteY6" fmla="*/ 1390649 h 1663065"/>
                <a:gd name="connsiteX7" fmla="*/ 156720 w 457709"/>
                <a:gd name="connsiteY7" fmla="*/ 1663065 h 1663065"/>
                <a:gd name="connsiteX0" fmla="*/ 111000 w 457709"/>
                <a:gd name="connsiteY0" fmla="*/ 0 h 1663065"/>
                <a:gd name="connsiteX1" fmla="*/ 51945 w 457709"/>
                <a:gd name="connsiteY1" fmla="*/ 182880 h 1663065"/>
                <a:gd name="connsiteX2" fmla="*/ 510 w 457709"/>
                <a:gd name="connsiteY2" fmla="*/ 375285 h 1663065"/>
                <a:gd name="connsiteX3" fmla="*/ 30990 w 457709"/>
                <a:gd name="connsiteY3" fmla="*/ 546735 h 1663065"/>
                <a:gd name="connsiteX4" fmla="*/ 114810 w 457709"/>
                <a:gd name="connsiteY4" fmla="*/ 643890 h 1663065"/>
                <a:gd name="connsiteX5" fmla="*/ 330075 w 457709"/>
                <a:gd name="connsiteY5" fmla="*/ 967740 h 1663065"/>
                <a:gd name="connsiteX6" fmla="*/ 457709 w 457709"/>
                <a:gd name="connsiteY6" fmla="*/ 1390649 h 1663065"/>
                <a:gd name="connsiteX7" fmla="*/ 156720 w 457709"/>
                <a:gd name="connsiteY7" fmla="*/ 1663065 h 1663065"/>
                <a:gd name="connsiteX0" fmla="*/ 111000 w 459212"/>
                <a:gd name="connsiteY0" fmla="*/ 0 h 1663065"/>
                <a:gd name="connsiteX1" fmla="*/ 51945 w 459212"/>
                <a:gd name="connsiteY1" fmla="*/ 182880 h 1663065"/>
                <a:gd name="connsiteX2" fmla="*/ 510 w 459212"/>
                <a:gd name="connsiteY2" fmla="*/ 375285 h 1663065"/>
                <a:gd name="connsiteX3" fmla="*/ 30990 w 459212"/>
                <a:gd name="connsiteY3" fmla="*/ 546735 h 1663065"/>
                <a:gd name="connsiteX4" fmla="*/ 114810 w 459212"/>
                <a:gd name="connsiteY4" fmla="*/ 643890 h 1663065"/>
                <a:gd name="connsiteX5" fmla="*/ 330075 w 459212"/>
                <a:gd name="connsiteY5" fmla="*/ 967740 h 1663065"/>
                <a:gd name="connsiteX6" fmla="*/ 457709 w 459212"/>
                <a:gd name="connsiteY6" fmla="*/ 1390649 h 1663065"/>
                <a:gd name="connsiteX7" fmla="*/ 248160 w 459212"/>
                <a:gd name="connsiteY7" fmla="*/ 1596389 h 1663065"/>
                <a:gd name="connsiteX8" fmla="*/ 156720 w 459212"/>
                <a:gd name="connsiteY8" fmla="*/ 1663065 h 1663065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84330 w 459212"/>
                <a:gd name="connsiteY8" fmla="*/ 2129790 h 2129790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139574 w 459212"/>
                <a:gd name="connsiteY8" fmla="*/ 1927858 h 2129790"/>
                <a:gd name="connsiteX9" fmla="*/ 84330 w 459212"/>
                <a:gd name="connsiteY9" fmla="*/ 2129790 h 2129790"/>
                <a:gd name="connsiteX0" fmla="*/ 111000 w 459212"/>
                <a:gd name="connsiteY0" fmla="*/ 0 h 2129790"/>
                <a:gd name="connsiteX1" fmla="*/ 51945 w 459212"/>
                <a:gd name="connsiteY1" fmla="*/ 182880 h 2129790"/>
                <a:gd name="connsiteX2" fmla="*/ 510 w 459212"/>
                <a:gd name="connsiteY2" fmla="*/ 375285 h 2129790"/>
                <a:gd name="connsiteX3" fmla="*/ 30990 w 459212"/>
                <a:gd name="connsiteY3" fmla="*/ 546735 h 2129790"/>
                <a:gd name="connsiteX4" fmla="*/ 114810 w 459212"/>
                <a:gd name="connsiteY4" fmla="*/ 643890 h 2129790"/>
                <a:gd name="connsiteX5" fmla="*/ 330075 w 459212"/>
                <a:gd name="connsiteY5" fmla="*/ 967740 h 2129790"/>
                <a:gd name="connsiteX6" fmla="*/ 457709 w 459212"/>
                <a:gd name="connsiteY6" fmla="*/ 1390649 h 2129790"/>
                <a:gd name="connsiteX7" fmla="*/ 248160 w 459212"/>
                <a:gd name="connsiteY7" fmla="*/ 1596389 h 2129790"/>
                <a:gd name="connsiteX8" fmla="*/ 227204 w 459212"/>
                <a:gd name="connsiteY8" fmla="*/ 1981198 h 2129790"/>
                <a:gd name="connsiteX9" fmla="*/ 84330 w 459212"/>
                <a:gd name="connsiteY9" fmla="*/ 2129790 h 2129790"/>
                <a:gd name="connsiteX0" fmla="*/ 111000 w 459212"/>
                <a:gd name="connsiteY0" fmla="*/ 0 h 2129864"/>
                <a:gd name="connsiteX1" fmla="*/ 51945 w 459212"/>
                <a:gd name="connsiteY1" fmla="*/ 182880 h 2129864"/>
                <a:gd name="connsiteX2" fmla="*/ 510 w 459212"/>
                <a:gd name="connsiteY2" fmla="*/ 375285 h 2129864"/>
                <a:gd name="connsiteX3" fmla="*/ 30990 w 459212"/>
                <a:gd name="connsiteY3" fmla="*/ 546735 h 2129864"/>
                <a:gd name="connsiteX4" fmla="*/ 114810 w 459212"/>
                <a:gd name="connsiteY4" fmla="*/ 643890 h 2129864"/>
                <a:gd name="connsiteX5" fmla="*/ 330075 w 459212"/>
                <a:gd name="connsiteY5" fmla="*/ 967740 h 2129864"/>
                <a:gd name="connsiteX6" fmla="*/ 457709 w 459212"/>
                <a:gd name="connsiteY6" fmla="*/ 1390649 h 2129864"/>
                <a:gd name="connsiteX7" fmla="*/ 248160 w 459212"/>
                <a:gd name="connsiteY7" fmla="*/ 1596389 h 2129864"/>
                <a:gd name="connsiteX8" fmla="*/ 227204 w 459212"/>
                <a:gd name="connsiteY8" fmla="*/ 1981198 h 2129864"/>
                <a:gd name="connsiteX9" fmla="*/ 84330 w 459212"/>
                <a:gd name="connsiteY9" fmla="*/ 2129790 h 2129864"/>
                <a:gd name="connsiteX0" fmla="*/ 111000 w 459212"/>
                <a:gd name="connsiteY0" fmla="*/ 0 h 2129864"/>
                <a:gd name="connsiteX1" fmla="*/ 51945 w 459212"/>
                <a:gd name="connsiteY1" fmla="*/ 182880 h 2129864"/>
                <a:gd name="connsiteX2" fmla="*/ 510 w 459212"/>
                <a:gd name="connsiteY2" fmla="*/ 375285 h 2129864"/>
                <a:gd name="connsiteX3" fmla="*/ 30990 w 459212"/>
                <a:gd name="connsiteY3" fmla="*/ 546735 h 2129864"/>
                <a:gd name="connsiteX4" fmla="*/ 114810 w 459212"/>
                <a:gd name="connsiteY4" fmla="*/ 643890 h 2129864"/>
                <a:gd name="connsiteX5" fmla="*/ 330075 w 459212"/>
                <a:gd name="connsiteY5" fmla="*/ 967740 h 2129864"/>
                <a:gd name="connsiteX6" fmla="*/ 457709 w 459212"/>
                <a:gd name="connsiteY6" fmla="*/ 1390649 h 2129864"/>
                <a:gd name="connsiteX7" fmla="*/ 248160 w 459212"/>
                <a:gd name="connsiteY7" fmla="*/ 1596389 h 2129864"/>
                <a:gd name="connsiteX8" fmla="*/ 227204 w 459212"/>
                <a:gd name="connsiteY8" fmla="*/ 1981198 h 2129864"/>
                <a:gd name="connsiteX9" fmla="*/ 48135 w 459212"/>
                <a:gd name="connsiteY9" fmla="*/ 2129790 h 2129864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248159 w 459212"/>
                <a:gd name="connsiteY8" fmla="*/ 1975483 h 2129858"/>
                <a:gd name="connsiteX9" fmla="*/ 48135 w 459212"/>
                <a:gd name="connsiteY9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231014 w 459212"/>
                <a:gd name="connsiteY8" fmla="*/ 1760218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  <a:gd name="connsiteX0" fmla="*/ 111000 w 459212"/>
                <a:gd name="connsiteY0" fmla="*/ 0 h 2129858"/>
                <a:gd name="connsiteX1" fmla="*/ 51945 w 459212"/>
                <a:gd name="connsiteY1" fmla="*/ 182880 h 2129858"/>
                <a:gd name="connsiteX2" fmla="*/ 510 w 459212"/>
                <a:gd name="connsiteY2" fmla="*/ 375285 h 2129858"/>
                <a:gd name="connsiteX3" fmla="*/ 30990 w 459212"/>
                <a:gd name="connsiteY3" fmla="*/ 546735 h 2129858"/>
                <a:gd name="connsiteX4" fmla="*/ 114810 w 459212"/>
                <a:gd name="connsiteY4" fmla="*/ 643890 h 2129858"/>
                <a:gd name="connsiteX5" fmla="*/ 330075 w 459212"/>
                <a:gd name="connsiteY5" fmla="*/ 967740 h 2129858"/>
                <a:gd name="connsiteX6" fmla="*/ 457709 w 459212"/>
                <a:gd name="connsiteY6" fmla="*/ 1390649 h 2129858"/>
                <a:gd name="connsiteX7" fmla="*/ 248160 w 459212"/>
                <a:gd name="connsiteY7" fmla="*/ 1596389 h 2129858"/>
                <a:gd name="connsiteX8" fmla="*/ 133859 w 459212"/>
                <a:gd name="connsiteY8" fmla="*/ 1693543 h 2129858"/>
                <a:gd name="connsiteX9" fmla="*/ 248159 w 459212"/>
                <a:gd name="connsiteY9" fmla="*/ 1975483 h 2129858"/>
                <a:gd name="connsiteX10" fmla="*/ 48135 w 459212"/>
                <a:gd name="connsiteY10" fmla="*/ 2129790 h 212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9212" h="2129858">
                  <a:moveTo>
                    <a:pt x="111000" y="0"/>
                  </a:moveTo>
                  <a:cubicBezTo>
                    <a:pt x="106396" y="66675"/>
                    <a:pt x="70360" y="120333"/>
                    <a:pt x="51945" y="182880"/>
                  </a:cubicBezTo>
                  <a:cubicBezTo>
                    <a:pt x="33530" y="245427"/>
                    <a:pt x="4002" y="314643"/>
                    <a:pt x="510" y="375285"/>
                  </a:cubicBezTo>
                  <a:cubicBezTo>
                    <a:pt x="-2982" y="435927"/>
                    <a:pt x="11940" y="501968"/>
                    <a:pt x="30990" y="546735"/>
                  </a:cubicBezTo>
                  <a:cubicBezTo>
                    <a:pt x="50040" y="591502"/>
                    <a:pt x="64963" y="573723"/>
                    <a:pt x="114810" y="643890"/>
                  </a:cubicBezTo>
                  <a:cubicBezTo>
                    <a:pt x="164658" y="714058"/>
                    <a:pt x="271020" y="859473"/>
                    <a:pt x="330075" y="967740"/>
                  </a:cubicBezTo>
                  <a:cubicBezTo>
                    <a:pt x="389130" y="1076007"/>
                    <a:pt x="471361" y="1285874"/>
                    <a:pt x="457709" y="1390649"/>
                  </a:cubicBezTo>
                  <a:cubicBezTo>
                    <a:pt x="444057" y="1495424"/>
                    <a:pt x="280227" y="1576704"/>
                    <a:pt x="248160" y="1596389"/>
                  </a:cubicBezTo>
                  <a:cubicBezTo>
                    <a:pt x="229428" y="1614169"/>
                    <a:pt x="133859" y="1630361"/>
                    <a:pt x="133859" y="1693543"/>
                  </a:cubicBezTo>
                  <a:cubicBezTo>
                    <a:pt x="133859" y="1756725"/>
                    <a:pt x="278639" y="1913888"/>
                    <a:pt x="248159" y="1975483"/>
                  </a:cubicBezTo>
                  <a:cubicBezTo>
                    <a:pt x="220854" y="2064383"/>
                    <a:pt x="84012" y="2132330"/>
                    <a:pt x="48135" y="212979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52FAE-F808-2C43-B591-C4818E07F87E}"/>
                </a:ext>
              </a:extLst>
            </p:cNvPr>
            <p:cNvSpPr txBox="1"/>
            <p:nvPr/>
          </p:nvSpPr>
          <p:spPr>
            <a:xfrm>
              <a:off x="7793468" y="5872615"/>
              <a:ext cx="386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Posterior              -&gt;              Anterior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0845-6B86-0B70-D8A9-F6C798729040}"/>
                </a:ext>
              </a:extLst>
            </p:cNvPr>
            <p:cNvSpPr txBox="1"/>
            <p:nvPr/>
          </p:nvSpPr>
          <p:spPr>
            <a:xfrm rot="16200000">
              <a:off x="5589090" y="3750523"/>
              <a:ext cx="386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Inferior              -&gt;              Superior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6E19F4-F1E1-D04A-0404-63F116DD3CD1}"/>
              </a:ext>
            </a:extLst>
          </p:cNvPr>
          <p:cNvCxnSpPr/>
          <p:nvPr/>
        </p:nvCxnSpPr>
        <p:spPr>
          <a:xfrm flipH="1">
            <a:off x="10629412" y="3541016"/>
            <a:ext cx="1288268" cy="64929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F5A5B7-9D30-0658-EF99-687D16456D74}"/>
              </a:ext>
            </a:extLst>
          </p:cNvPr>
          <p:cNvCxnSpPr/>
          <p:nvPr/>
        </p:nvCxnSpPr>
        <p:spPr>
          <a:xfrm flipH="1">
            <a:off x="10594286" y="4108466"/>
            <a:ext cx="1288268" cy="649298"/>
          </a:xfrm>
          <a:prstGeom prst="straightConnector1">
            <a:avLst/>
          </a:prstGeom>
          <a:ln>
            <a:solidFill>
              <a:srgbClr val="00FFF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AA7F401-203B-1729-8085-2351E83DCF95}"/>
              </a:ext>
            </a:extLst>
          </p:cNvPr>
          <p:cNvSpPr txBox="1"/>
          <p:nvPr/>
        </p:nvSpPr>
        <p:spPr>
          <a:xfrm>
            <a:off x="5233888" y="261759"/>
            <a:ext cx="4372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J. Preston et al., </a:t>
            </a:r>
            <a:r>
              <a:rPr lang="en-US" i="1" dirty="0"/>
              <a:t>J Vis Exp</a:t>
            </a:r>
            <a:r>
              <a:rPr lang="en-US" dirty="0"/>
              <a:t>, 2017</a:t>
            </a:r>
          </a:p>
          <a:p>
            <a:r>
              <a:rPr lang="en-US" baseline="30000" dirty="0"/>
              <a:t>2</a:t>
            </a:r>
            <a:r>
              <a:rPr lang="en-US" dirty="0"/>
              <a:t>X. Zhou et al., </a:t>
            </a:r>
            <a:r>
              <a:rPr lang="en-US" i="1" dirty="0"/>
              <a:t>J </a:t>
            </a:r>
            <a:r>
              <a:rPr lang="en-US" i="1" dirty="0" err="1"/>
              <a:t>Acoust</a:t>
            </a:r>
            <a:r>
              <a:rPr lang="en-US" i="1" dirty="0"/>
              <a:t> Soc Am</a:t>
            </a:r>
            <a:r>
              <a:rPr lang="en-US" dirty="0"/>
              <a:t>, 2008</a:t>
            </a:r>
          </a:p>
          <a:p>
            <a:r>
              <a:rPr lang="en-US" baseline="30000" dirty="0"/>
              <a:t>3</a:t>
            </a:r>
            <a:r>
              <a:rPr lang="en-US" dirty="0"/>
              <a:t>B. E. </a:t>
            </a:r>
            <a:r>
              <a:rPr lang="en-US" dirty="0" err="1"/>
              <a:t>Treeby</a:t>
            </a:r>
            <a:r>
              <a:rPr lang="en-US" dirty="0"/>
              <a:t> &amp; B. Cox, </a:t>
            </a:r>
            <a:r>
              <a:rPr lang="en-US" i="1" dirty="0"/>
              <a:t>J Biomed </a:t>
            </a:r>
            <a:r>
              <a:rPr lang="en-US" i="1" dirty="0" err="1"/>
              <a:t>Opt</a:t>
            </a:r>
            <a:r>
              <a:rPr lang="en-US" dirty="0"/>
              <a:t>, 2010</a:t>
            </a:r>
          </a:p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BDAA6B-7EF4-A233-23A7-5235A627D805}"/>
              </a:ext>
            </a:extLst>
          </p:cNvPr>
          <p:cNvSpPr txBox="1"/>
          <p:nvPr/>
        </p:nvSpPr>
        <p:spPr>
          <a:xfrm>
            <a:off x="9414775" y="1418640"/>
            <a:ext cx="908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3D6E4CE4-C39D-D44A-5DF6-EDDCD533EC00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Introduction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2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07537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48EEFAC-27F0-37A5-7F5F-542DB93C8FEC}"/>
              </a:ext>
            </a:extLst>
          </p:cNvPr>
          <p:cNvSpPr/>
          <p:nvPr/>
        </p:nvSpPr>
        <p:spPr>
          <a:xfrm>
            <a:off x="8483784" y="57562"/>
            <a:ext cx="3642463" cy="1727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FC738-6D11-89F0-8B66-18920204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76" y="64668"/>
            <a:ext cx="10515600" cy="964400"/>
          </a:xfrm>
        </p:spPr>
        <p:txBody>
          <a:bodyPr/>
          <a:lstStyle/>
          <a:p>
            <a:r>
              <a:rPr lang="en-US" dirty="0"/>
              <a:t>Methods: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C0C1A-C16E-8EFE-906D-39EB45285D99}"/>
              </a:ext>
            </a:extLst>
          </p:cNvPr>
          <p:cNvSpPr txBox="1"/>
          <p:nvPr/>
        </p:nvSpPr>
        <p:spPr>
          <a:xfrm>
            <a:off x="255442" y="1019284"/>
            <a:ext cx="1779057" cy="2401410"/>
          </a:xfrm>
          <a:prstGeom prst="roundRect">
            <a:avLst/>
          </a:prstGeom>
          <a:solidFill>
            <a:srgbClr val="C00000">
              <a:alpha val="10000"/>
            </a:srgbClr>
          </a:solidFill>
        </p:spPr>
        <p:txBody>
          <a:bodyPr wrap="square">
            <a:noAutofit/>
          </a:bodyPr>
          <a:lstStyle/>
          <a:p>
            <a:pPr algn="ctr" defTabSz="531732">
              <a:defRPr/>
            </a:pPr>
            <a:endParaRPr lang="en-US" sz="2000" b="1" dirty="0">
              <a:solidFill>
                <a:schemeClr val="bg1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E474F-CD7D-F60F-68A3-CF4BC5A76536}"/>
              </a:ext>
            </a:extLst>
          </p:cNvPr>
          <p:cNvSpPr txBox="1"/>
          <p:nvPr/>
        </p:nvSpPr>
        <p:spPr>
          <a:xfrm>
            <a:off x="3050562" y="869840"/>
            <a:ext cx="1779057" cy="2785670"/>
          </a:xfrm>
          <a:prstGeom prst="roundRect">
            <a:avLst/>
          </a:prstGeom>
          <a:solidFill>
            <a:srgbClr val="C00000">
              <a:alpha val="10000"/>
            </a:srgbClr>
          </a:solidFill>
        </p:spPr>
        <p:txBody>
          <a:bodyPr wrap="square">
            <a:noAutofit/>
          </a:bodyPr>
          <a:lstStyle/>
          <a:p>
            <a:pPr algn="ctr" defTabSz="531732">
              <a:defRPr/>
            </a:pPr>
            <a:endParaRPr lang="en-US" sz="2000" b="1" dirty="0">
              <a:solidFill>
                <a:schemeClr val="bg1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B1364-8C44-2668-4224-90E2D58F4BD7}"/>
              </a:ext>
            </a:extLst>
          </p:cNvPr>
          <p:cNvSpPr txBox="1"/>
          <p:nvPr/>
        </p:nvSpPr>
        <p:spPr>
          <a:xfrm>
            <a:off x="8732558" y="-80028"/>
            <a:ext cx="3290001" cy="6436377"/>
          </a:xfrm>
          <a:prstGeom prst="roundRect">
            <a:avLst/>
          </a:prstGeom>
          <a:solidFill>
            <a:srgbClr val="C00000">
              <a:alpha val="10000"/>
            </a:srgbClr>
          </a:solidFill>
        </p:spPr>
        <p:txBody>
          <a:bodyPr wrap="square">
            <a:noAutofit/>
          </a:bodyPr>
          <a:lstStyle/>
          <a:p>
            <a:pPr algn="ctr" defTabSz="531732">
              <a:defRPr/>
            </a:pPr>
            <a:endParaRPr lang="en-US" sz="2000" b="1" dirty="0">
              <a:solidFill>
                <a:schemeClr val="bg1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0A44C-F091-5D48-58FB-2EC5B9E7C196}"/>
              </a:ext>
            </a:extLst>
          </p:cNvPr>
          <p:cNvSpPr txBox="1"/>
          <p:nvPr/>
        </p:nvSpPr>
        <p:spPr>
          <a:xfrm>
            <a:off x="5186580" y="1467388"/>
            <a:ext cx="3255042" cy="1984930"/>
          </a:xfrm>
          <a:prstGeom prst="roundRect">
            <a:avLst/>
          </a:prstGeom>
          <a:solidFill>
            <a:srgbClr val="C00000">
              <a:alpha val="10000"/>
            </a:srgbClr>
          </a:solidFill>
        </p:spPr>
        <p:txBody>
          <a:bodyPr wrap="square">
            <a:noAutofit/>
          </a:bodyPr>
          <a:lstStyle/>
          <a:p>
            <a:pPr algn="ctr" defTabSz="531732">
              <a:defRPr/>
            </a:pPr>
            <a:endParaRPr lang="en-US" sz="2000" b="1" dirty="0">
              <a:solidFill>
                <a:schemeClr val="bg1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1E69A8-E520-6F9A-93CB-A6A1FC8F3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0"/>
          <a:stretch/>
        </p:blipFill>
        <p:spPr>
          <a:xfrm>
            <a:off x="493820" y="985969"/>
            <a:ext cx="2329092" cy="22057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1C0813-52DA-A637-4B96-791370AF9C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445"/>
          <a:stretch/>
        </p:blipFill>
        <p:spPr>
          <a:xfrm>
            <a:off x="3070799" y="2336552"/>
            <a:ext cx="1978825" cy="134235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7ABB5A0A-58E3-1C2A-7E3D-ACD792211768}"/>
              </a:ext>
            </a:extLst>
          </p:cNvPr>
          <p:cNvSpPr/>
          <p:nvPr/>
        </p:nvSpPr>
        <p:spPr>
          <a:xfrm>
            <a:off x="2752775" y="2092534"/>
            <a:ext cx="265514" cy="337976"/>
          </a:xfrm>
          <a:prstGeom prst="rightArrow">
            <a:avLst/>
          </a:prstGeom>
          <a:solidFill>
            <a:srgbClr val="BBE0E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60F34C-494A-4BD1-0991-DC49046DCAEE}"/>
              </a:ext>
            </a:extLst>
          </p:cNvPr>
          <p:cNvSpPr txBox="1"/>
          <p:nvPr/>
        </p:nvSpPr>
        <p:spPr>
          <a:xfrm>
            <a:off x="7529789" y="1428422"/>
            <a:ext cx="1008514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3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715E02-AD47-6410-64E4-80F42ACF8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8" r="12193"/>
          <a:stretch/>
        </p:blipFill>
        <p:spPr>
          <a:xfrm>
            <a:off x="699651" y="1122217"/>
            <a:ext cx="1906702" cy="2205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7C23212-B590-D998-2349-274FA8B23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62" r="13855"/>
          <a:stretch/>
        </p:blipFill>
        <p:spPr>
          <a:xfrm>
            <a:off x="838793" y="1335439"/>
            <a:ext cx="1897627" cy="22057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1A4983-8253-D404-6F58-EE9F44CEC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2" t="664" r="38283" b="3881"/>
          <a:stretch/>
        </p:blipFill>
        <p:spPr>
          <a:xfrm>
            <a:off x="6317096" y="1223800"/>
            <a:ext cx="994011" cy="9800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691A8C-6725-789B-A61D-7FD93802A7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730" t="10886" r="11830" b="66591"/>
          <a:stretch/>
        </p:blipFill>
        <p:spPr>
          <a:xfrm>
            <a:off x="1394991" y="2959545"/>
            <a:ext cx="1534569" cy="674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1BEC843D-B581-662C-836B-50A2B235FA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5726" b="26282"/>
          <a:stretch/>
        </p:blipFill>
        <p:spPr>
          <a:xfrm>
            <a:off x="6443560" y="1486214"/>
            <a:ext cx="876992" cy="188628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DB7C2B-7164-327F-E166-759AE671BF92}"/>
              </a:ext>
            </a:extLst>
          </p:cNvPr>
          <p:cNvSpPr txBox="1"/>
          <p:nvPr/>
        </p:nvSpPr>
        <p:spPr>
          <a:xfrm>
            <a:off x="1021934" y="1033152"/>
            <a:ext cx="1140342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226E519-12A9-5760-C376-41BD3E7BA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397" y="1038609"/>
            <a:ext cx="1751745" cy="13536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9A4E4D-5E3D-4C5B-CFF7-A265DF0E083E}"/>
              </a:ext>
            </a:extLst>
          </p:cNvPr>
          <p:cNvSpPr txBox="1"/>
          <p:nvPr/>
        </p:nvSpPr>
        <p:spPr>
          <a:xfrm>
            <a:off x="3607041" y="1033941"/>
            <a:ext cx="1123693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E32EB2E-51BA-B84D-31FE-1902E1A16C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681" t="5847" r="3473" b="7480"/>
          <a:stretch/>
        </p:blipFill>
        <p:spPr>
          <a:xfrm>
            <a:off x="5746320" y="1223798"/>
            <a:ext cx="197823" cy="980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DE5B0C-831D-A0B1-4397-B987CC68AB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71" t="14105" r="5177" b="29674"/>
          <a:stretch/>
        </p:blipFill>
        <p:spPr>
          <a:xfrm>
            <a:off x="7605744" y="2590985"/>
            <a:ext cx="1008513" cy="661844"/>
          </a:xfrm>
          <a:prstGeom prst="rect">
            <a:avLst/>
          </a:prstGeom>
        </p:spPr>
      </p:pic>
      <p:sp>
        <p:nvSpPr>
          <p:cNvPr id="47" name="Cross 46">
            <a:extLst>
              <a:ext uri="{FF2B5EF4-FFF2-40B4-BE49-F238E27FC236}">
                <a16:creationId xmlns:a16="http://schemas.microsoft.com/office/drawing/2014/main" id="{0E528A50-3792-7114-B51F-8678A3493F5F}"/>
              </a:ext>
            </a:extLst>
          </p:cNvPr>
          <p:cNvSpPr/>
          <p:nvPr/>
        </p:nvSpPr>
        <p:spPr>
          <a:xfrm>
            <a:off x="7510492" y="2137382"/>
            <a:ext cx="290573" cy="301904"/>
          </a:xfrm>
          <a:prstGeom prst="plus">
            <a:avLst>
              <a:gd name="adj" fmla="val 37696"/>
            </a:avLst>
          </a:prstGeom>
          <a:solidFill>
            <a:srgbClr val="BBE0E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6DB7CD-1819-E8DB-94AF-E4B08C25737A}"/>
              </a:ext>
            </a:extLst>
          </p:cNvPr>
          <p:cNvSpPr txBox="1"/>
          <p:nvPr/>
        </p:nvSpPr>
        <p:spPr>
          <a:xfrm>
            <a:off x="5307963" y="613337"/>
            <a:ext cx="3028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Map: Coronal (top left) and sagittal (top right) planes</a:t>
            </a:r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B0A0D16-0651-A60E-9181-34846365AE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0073" y="2362239"/>
            <a:ext cx="917056" cy="1088874"/>
          </a:xfrm>
          <a:prstGeom prst="rect">
            <a:avLst/>
          </a:prstGeom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7CBDFD07-0C3C-9D8C-03BE-A1CC8F623CB1}"/>
              </a:ext>
            </a:extLst>
          </p:cNvPr>
          <p:cNvSpPr/>
          <p:nvPr/>
        </p:nvSpPr>
        <p:spPr>
          <a:xfrm>
            <a:off x="5014814" y="2083029"/>
            <a:ext cx="265514" cy="337976"/>
          </a:xfrm>
          <a:prstGeom prst="rightArrow">
            <a:avLst/>
          </a:prstGeom>
          <a:solidFill>
            <a:srgbClr val="BBE0E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01-May-2023-21-59-30-kspaceFirstOrder3D">
            <a:hlinkClick r:id="" action="ppaction://media"/>
            <a:extLst>
              <a:ext uri="{FF2B5EF4-FFF2-40B4-BE49-F238E27FC236}">
                <a16:creationId xmlns:a16="http://schemas.microsoft.com/office/drawing/2014/main" id="{8C8674D3-29AF-88C9-72BE-4505C1CA4A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8236" t="4676" r="30031" b="5687"/>
          <a:stretch/>
        </p:blipFill>
        <p:spPr>
          <a:xfrm>
            <a:off x="9016209" y="112993"/>
            <a:ext cx="2890914" cy="6243358"/>
          </a:xfr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4C90CE7F-A746-2F5D-E760-9D3A67E6A55B}"/>
              </a:ext>
            </a:extLst>
          </p:cNvPr>
          <p:cNvSpPr/>
          <p:nvPr/>
        </p:nvSpPr>
        <p:spPr>
          <a:xfrm>
            <a:off x="8474339" y="2053520"/>
            <a:ext cx="265514" cy="337976"/>
          </a:xfrm>
          <a:prstGeom prst="rightArrow">
            <a:avLst/>
          </a:prstGeom>
          <a:solidFill>
            <a:srgbClr val="BBE0E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6DFA3-55F9-66E5-3C24-1CF6B0D9BD34}"/>
              </a:ext>
            </a:extLst>
          </p:cNvPr>
          <p:cNvSpPr txBox="1"/>
          <p:nvPr/>
        </p:nvSpPr>
        <p:spPr>
          <a:xfrm>
            <a:off x="8487885" y="165452"/>
            <a:ext cx="1064238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4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44DFC554-8FA2-4808-6728-2F6E6A1EC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42" y="3729429"/>
            <a:ext cx="845548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0775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400" u="sng" dirty="0">
                <a:solidFill>
                  <a:prstClr val="black"/>
                </a:solidFill>
                <a:latin typeface="Arial" charset="0"/>
              </a:rPr>
              <a:t>Speakers:</a:t>
            </a:r>
            <a:r>
              <a:rPr lang="en-US" sz="2400" dirty="0">
                <a:solidFill>
                  <a:prstClr val="black"/>
                </a:solidFill>
                <a:latin typeface="Arial" charset="0"/>
              </a:rPr>
              <a:t> 23 speakers, the American English /r/ phoneme </a:t>
            </a:r>
          </a:p>
          <a:p>
            <a:pPr marL="260775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400" u="sng" dirty="0">
                <a:solidFill>
                  <a:prstClr val="black"/>
                </a:solidFill>
                <a:latin typeface="Arial" charset="0"/>
              </a:rPr>
              <a:t>Stimuli and image parameters: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  <a:p>
            <a:pPr marL="865153" lvl="1" indent="-350559" defTabSz="531732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prstClr val="black"/>
                </a:solidFill>
                <a:latin typeface="Arial" charset="0"/>
              </a:rPr>
              <a:t>MRI </a:t>
            </a:r>
            <a:r>
              <a:rPr lang="en-US" sz="2200" i="1" dirty="0">
                <a:solidFill>
                  <a:prstClr val="black"/>
                </a:solidFill>
                <a:latin typeface="Arial" charset="0"/>
              </a:rPr>
              <a:t>(for tongue tissue maps): </a:t>
            </a:r>
            <a:r>
              <a:rPr lang="en-US" sz="2200" dirty="0">
                <a:solidFill>
                  <a:prstClr val="black"/>
                </a:solidFill>
                <a:latin typeface="Arial" charset="0"/>
              </a:rPr>
              <a:t>supine position; 3-5 mm slice width</a:t>
            </a:r>
          </a:p>
          <a:p>
            <a:pPr marL="865153" lvl="1" indent="-350559" defTabSz="531732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prstClr val="black"/>
                </a:solidFill>
                <a:latin typeface="Arial" charset="0"/>
              </a:rPr>
              <a:t>Measured ultrasound </a:t>
            </a:r>
            <a:r>
              <a:rPr lang="en-US" sz="2200" i="1" dirty="0">
                <a:solidFill>
                  <a:prstClr val="black"/>
                </a:solidFill>
                <a:latin typeface="Arial" charset="0"/>
              </a:rPr>
              <a:t>(for validating simulated ultrasound): </a:t>
            </a:r>
            <a:r>
              <a:rPr lang="en-US" sz="2200" dirty="0">
                <a:solidFill>
                  <a:prstClr val="black"/>
                </a:solidFill>
                <a:latin typeface="Arial" charset="0"/>
              </a:rPr>
              <a:t>supine or upright position; v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arying imaging parameters: curvilinear probes C5-2, C7-4, C8-5 on HDI 5000 or C6-2 (center frequency 4 MHz) on Siemens 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</a:rPr>
              <a:t>Acuson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X300</a:t>
            </a:r>
            <a:endParaRPr lang="en-US" sz="26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4079A0-7BD5-98F1-4E1D-22D6101927A2}"/>
              </a:ext>
            </a:extLst>
          </p:cNvPr>
          <p:cNvSpPr txBox="1"/>
          <p:nvPr/>
        </p:nvSpPr>
        <p:spPr>
          <a:xfrm>
            <a:off x="113335" y="796774"/>
            <a:ext cx="908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lide Number Placeholder 4">
            <a:extLst>
              <a:ext uri="{FF2B5EF4-FFF2-40B4-BE49-F238E27FC236}">
                <a16:creationId xmlns:a16="http://schemas.microsoft.com/office/drawing/2014/main" id="{56006988-81C7-DB7F-F018-5A47B47F1098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Methods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3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8835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396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29" grpId="0" animBg="1"/>
      <p:bldP spid="32" grpId="0" animBg="1"/>
      <p:bldP spid="43" grpId="0" animBg="1"/>
      <p:bldP spid="47" grpId="0" animBg="1"/>
      <p:bldP spid="49" grpId="0"/>
      <p:bldP spid="60" grpId="0" animBg="1"/>
      <p:bldP spid="65" grpId="0" animBg="1"/>
      <p:bldP spid="50" grpId="0" animBg="1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42974A-948B-F3FB-2627-B30AF3033029}"/>
              </a:ext>
            </a:extLst>
          </p:cNvPr>
          <p:cNvSpPr/>
          <p:nvPr/>
        </p:nvSpPr>
        <p:spPr>
          <a:xfrm>
            <a:off x="8483784" y="57562"/>
            <a:ext cx="3642463" cy="1727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CC6A5-F8E8-EAC0-DC9A-ADB54F67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28024"/>
            <a:ext cx="10515600" cy="1111101"/>
          </a:xfrm>
        </p:spPr>
        <p:txBody>
          <a:bodyPr/>
          <a:lstStyle/>
          <a:p>
            <a:r>
              <a:rPr lang="en-US" dirty="0"/>
              <a:t>General simulation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40C46-1DB3-87E3-0C6A-37B49553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8918"/>
            <a:ext cx="2743200" cy="365125"/>
          </a:xfrm>
        </p:spPr>
        <p:txBody>
          <a:bodyPr/>
          <a:lstStyle/>
          <a:p>
            <a:fld id="{250203EA-90B4-43FF-AD95-8E8F4A8D4BE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F01E59-1214-C56C-6DED-6BCB12C6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19530"/>
              </p:ext>
            </p:extLst>
          </p:nvPr>
        </p:nvGraphicFramePr>
        <p:xfrm>
          <a:off x="4378362" y="4277831"/>
          <a:ext cx="7619829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532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1654811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  <a:gridCol w="1264213">
                  <a:extLst>
                    <a:ext uri="{9D8B030D-6E8A-4147-A177-3AD203B41FA5}">
                      <a16:colId xmlns:a16="http://schemas.microsoft.com/office/drawing/2014/main" val="2733663080"/>
                    </a:ext>
                  </a:extLst>
                </a:gridCol>
                <a:gridCol w="2194273">
                  <a:extLst>
                    <a:ext uri="{9D8B030D-6E8A-4147-A177-3AD203B41FA5}">
                      <a16:colId xmlns:a16="http://schemas.microsoft.com/office/drawing/2014/main" val="366876189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 of sound (m/s)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(kg/m</a:t>
                      </a:r>
                      <a:r>
                        <a:rPr lang="en-US" sz="2000" b="1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Attenuation (Np/m) at 4 </a:t>
                      </a:r>
                      <a:r>
                        <a:rPr lang="en-US" sz="2000" b="1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MHz</a:t>
                      </a:r>
                      <a:r>
                        <a:rPr lang="en-US" sz="2000" b="1" i="0" baseline="30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000" b="1" i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18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 tissue (including tongue muscle)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1588.4</a:t>
                      </a:r>
                      <a:r>
                        <a:rPr lang="en-US" sz="2000" baseline="30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en-US" sz="20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1090</a:t>
                      </a:r>
                      <a:r>
                        <a:rPr lang="en-US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12.13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5813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(at 35°C)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351.9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  <a:r>
                        <a:rPr lang="en-US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12.13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0109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 and teeth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925</a:t>
                      </a:r>
                      <a:r>
                        <a:rPr lang="en-US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1090</a:t>
                      </a:r>
                      <a:r>
                        <a:rPr lang="en-US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1444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945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D44D5B1-9299-BB5D-1A82-8ED8D9ECE92F}"/>
              </a:ext>
            </a:extLst>
          </p:cNvPr>
          <p:cNvSpPr/>
          <p:nvPr/>
        </p:nvSpPr>
        <p:spPr>
          <a:xfrm>
            <a:off x="3973824" y="3901735"/>
            <a:ext cx="8173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Table 3: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Final acoustic properties</a:t>
            </a:r>
            <a:r>
              <a:rPr lang="en-US" baseline="30000" dirty="0">
                <a:solidFill>
                  <a:prstClr val="black"/>
                </a:solidFill>
                <a:latin typeface="Arial" charset="0"/>
              </a:rPr>
              <a:t>4,5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for media used in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EFC24-EFCF-07B4-E404-12805F8D7721}"/>
              </a:ext>
            </a:extLst>
          </p:cNvPr>
          <p:cNvSpPr txBox="1"/>
          <p:nvPr/>
        </p:nvSpPr>
        <p:spPr>
          <a:xfrm>
            <a:off x="430142" y="3691568"/>
            <a:ext cx="33200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Based on attenuation power law exponent, </a:t>
            </a:r>
            <a:r>
              <a:rPr lang="en-US" i="1" dirty="0">
                <a:solidFill>
                  <a:prstClr val="black"/>
                </a:solidFill>
                <a:latin typeface="Arial" charset="0"/>
              </a:rPr>
              <a:t>y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of 1.032</a:t>
            </a:r>
          </a:p>
          <a:p>
            <a:r>
              <a:rPr lang="en-US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Tongue tissue additionally has scatterers added from a random distribution.</a:t>
            </a:r>
          </a:p>
          <a:p>
            <a:r>
              <a:rPr lang="en-US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c,d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See following slides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1FE1312-B0B6-C17F-E64B-5151284AB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8064"/>
              </p:ext>
            </p:extLst>
          </p:nvPr>
        </p:nvGraphicFramePr>
        <p:xfrm>
          <a:off x="8475442" y="1254303"/>
          <a:ext cx="3538899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205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901694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 step size, dx (mm)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0.154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932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Points per wavelength (PPW, for soft tissue at 4MHz)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0109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charset="0"/>
                        </a:rPr>
                        <a:t>Courant-Friedrichs-Lewy (CFL) number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5814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066096D-CD70-7B99-4A01-7599B9BB8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53020"/>
              </p:ext>
            </p:extLst>
          </p:nvPr>
        </p:nvGraphicFramePr>
        <p:xfrm>
          <a:off x="3874195" y="1307802"/>
          <a:ext cx="4465125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950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1164175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Transmit/receive apodization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Hanning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5813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elements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 of 192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0109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 pitch (mm)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0.385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945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 length (cm)</a:t>
                      </a:r>
                      <a:endParaRPr lang="en-US" sz="20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75494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Azimuthal focal depth (cm)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095760"/>
                  </a:ext>
                </a:extLst>
              </a:tr>
            </a:tbl>
          </a:graphicData>
        </a:graphic>
      </p:graphicFrame>
      <p:sp>
        <p:nvSpPr>
          <p:cNvPr id="10" name="Text Box 4">
            <a:extLst>
              <a:ext uri="{FF2B5EF4-FFF2-40B4-BE49-F238E27FC236}">
                <a16:creationId xmlns:a16="http://schemas.microsoft.com/office/drawing/2014/main" id="{A9EE6EDB-A0EF-5E34-3AAA-601BB92E9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128" y="1201737"/>
            <a:ext cx="364804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674" defTabSz="531732">
              <a:defRPr/>
            </a:pPr>
            <a:r>
              <a:rPr lang="en-US" sz="2400" dirty="0">
                <a:solidFill>
                  <a:prstClr val="black"/>
                </a:solidFill>
                <a:latin typeface="Arial" charset="0"/>
              </a:rPr>
              <a:t>A linear, fluid (compressional-wave) simulation of acoustic wave propagation in 3D with attenuation was performed in k-Wave.</a:t>
            </a:r>
          </a:p>
          <a:p>
            <a:pPr marL="717975" lvl="1" indent="-238101" defTabSz="531732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Arial" charset="0"/>
            </a:endParaRPr>
          </a:p>
          <a:p>
            <a:pPr marL="260775" indent="-238101" defTabSz="531732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2687A-3723-F875-A593-E77BF1069821}"/>
              </a:ext>
            </a:extLst>
          </p:cNvPr>
          <p:cNvSpPr/>
          <p:nvPr/>
        </p:nvSpPr>
        <p:spPr>
          <a:xfrm>
            <a:off x="8676152" y="661471"/>
            <a:ext cx="307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Table 2: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Final simulation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E5798-F2D5-BD92-9DE0-CCC35524689A}"/>
              </a:ext>
            </a:extLst>
          </p:cNvPr>
          <p:cNvSpPr/>
          <p:nvPr/>
        </p:nvSpPr>
        <p:spPr>
          <a:xfrm>
            <a:off x="3973824" y="952794"/>
            <a:ext cx="4465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Table 1: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Transducer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A76BE5-858F-666A-06B5-A7F58471291A}"/>
              </a:ext>
            </a:extLst>
          </p:cNvPr>
          <p:cNvSpPr txBox="1"/>
          <p:nvPr/>
        </p:nvSpPr>
        <p:spPr>
          <a:xfrm>
            <a:off x="193810" y="5674851"/>
            <a:ext cx="4184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4</a:t>
            </a:r>
            <a:r>
              <a:rPr lang="en-US" dirty="0"/>
              <a:t>T. L. Szabo, </a:t>
            </a:r>
            <a:r>
              <a:rPr lang="en-US" i="1" dirty="0"/>
              <a:t>Diagnostic Ultrasound Imaging: Inside Out</a:t>
            </a:r>
            <a:r>
              <a:rPr lang="en-US" dirty="0"/>
              <a:t>, 2014</a:t>
            </a:r>
          </a:p>
          <a:p>
            <a:r>
              <a:rPr lang="en-US" baseline="30000" dirty="0"/>
              <a:t>5</a:t>
            </a:r>
            <a:r>
              <a:rPr lang="da-DK" dirty="0"/>
              <a:t>P. A. Hasgall et al., “IT’IS Database”, 2022 </a:t>
            </a:r>
            <a:endParaRPr lang="en-US" dirty="0"/>
          </a:p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F5AF1F8-E4BC-C76A-713B-43D5953B6FB0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Methods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4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4436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A313-46FC-C82F-8E9A-5ACEF21B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Air/tissue interface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C38431-BC5C-F8EF-424B-0DCD15029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6730"/>
              </p:ext>
            </p:extLst>
          </p:nvPr>
        </p:nvGraphicFramePr>
        <p:xfrm>
          <a:off x="4456715" y="2231696"/>
          <a:ext cx="747010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131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862500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  <a:gridCol w="1774606">
                  <a:extLst>
                    <a:ext uri="{9D8B030D-6E8A-4147-A177-3AD203B41FA5}">
                      <a16:colId xmlns:a16="http://schemas.microsoft.com/office/drawing/2014/main" val="2733663080"/>
                    </a:ext>
                  </a:extLst>
                </a:gridCol>
                <a:gridCol w="864784">
                  <a:extLst>
                    <a:ext uri="{9D8B030D-6E8A-4147-A177-3AD203B41FA5}">
                      <a16:colId xmlns:a16="http://schemas.microsoft.com/office/drawing/2014/main" val="3069673071"/>
                    </a:ext>
                  </a:extLst>
                </a:gridCol>
                <a:gridCol w="1786080">
                  <a:extLst>
                    <a:ext uri="{9D8B030D-6E8A-4147-A177-3AD203B41FA5}">
                      <a16:colId xmlns:a16="http://schemas.microsoft.com/office/drawing/2014/main" val="366876189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PPW</a:t>
                      </a:r>
                      <a:endParaRPr lang="en-US" sz="2400" b="1" i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of air (kg/m</a:t>
                      </a:r>
                      <a:r>
                        <a:rPr lang="en-US" sz="2400" b="1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CFL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Reflection amplitude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18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Realistic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1.15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0.9995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5813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Lowered PPW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1.15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0.8538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932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model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0.9556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0109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F2374FB-0102-211E-C173-78E6AAFDEC39}"/>
              </a:ext>
            </a:extLst>
          </p:cNvPr>
          <p:cNvSpPr/>
          <p:nvPr/>
        </p:nvSpPr>
        <p:spPr>
          <a:xfrm>
            <a:off x="4308182" y="1534372"/>
            <a:ext cx="7532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sz="2000" b="1" dirty="0">
                <a:solidFill>
                  <a:prstClr val="black"/>
                </a:solidFill>
                <a:latin typeface="Arial" charset="0"/>
              </a:rPr>
              <a:t>Table 4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: Models for measuring reflection amplitudes at tissue-air interface, from a linear 1D simulation without attenuation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C456882-7F86-1D20-64A7-82017CCF1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61" y="1703372"/>
            <a:ext cx="409331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674" defTabSz="531732">
              <a:defRPr/>
            </a:pPr>
            <a:r>
              <a:rPr lang="en-US" sz="2600" dirty="0">
                <a:solidFill>
                  <a:prstClr val="black"/>
                </a:solidFill>
                <a:latin typeface="Arial" charset="0"/>
              </a:rPr>
              <a:t>Adjustments to spatial and time steps were made as long as reflection amplitude values remained close to 1.</a:t>
            </a:r>
          </a:p>
          <a:p>
            <a:pPr marL="260775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600" u="sng" dirty="0">
                <a:solidFill>
                  <a:prstClr val="black"/>
                </a:solidFill>
                <a:latin typeface="Arial" charset="0"/>
              </a:rPr>
              <a:t>Lowered PPW</a:t>
            </a:r>
            <a:r>
              <a:rPr lang="en-US" sz="2600" dirty="0">
                <a:solidFill>
                  <a:prstClr val="black"/>
                </a:solidFill>
                <a:latin typeface="Arial" charset="0"/>
              </a:rPr>
              <a:t>: Based on soft tissue (PPW for air: 0.55)</a:t>
            </a:r>
          </a:p>
          <a:p>
            <a:pPr marL="22675" defTabSz="531732">
              <a:defRPr/>
            </a:pPr>
            <a:endParaRPr lang="en-US" sz="2600" b="1" dirty="0">
              <a:solidFill>
                <a:srgbClr val="990000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680D920C-44C7-05CE-1DFA-ED969B925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" y="4831146"/>
            <a:ext cx="11383895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60775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600" u="sng" dirty="0">
                <a:solidFill>
                  <a:prstClr val="black"/>
                </a:solidFill>
                <a:latin typeface="Arial" charset="0"/>
              </a:rPr>
              <a:t>Final model</a:t>
            </a:r>
            <a:r>
              <a:rPr lang="en-US" sz="2600" dirty="0">
                <a:solidFill>
                  <a:prstClr val="black"/>
                </a:solidFill>
                <a:latin typeface="Arial" charset="0"/>
              </a:rPr>
              <a:t>: Avoided computational instability at higher CFL numbers</a:t>
            </a:r>
          </a:p>
          <a:p>
            <a:pPr marL="717975" lvl="1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Arial" charset="0"/>
              </a:rPr>
              <a:t>Instability possibly associated with large air/tissue impedance mismatch</a:t>
            </a:r>
          </a:p>
          <a:p>
            <a:pPr marL="717975" lvl="1" indent="-238101" defTabSz="531732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Arial" charset="0"/>
              </a:rPr>
              <a:t>Increasing the air density allowed stability at higher CFL (larger time steps).</a:t>
            </a:r>
            <a:endParaRPr lang="en-US" sz="2600" b="1" dirty="0">
              <a:solidFill>
                <a:prstClr val="black"/>
              </a:solidFill>
              <a:latin typeface="Arial" charset="0"/>
            </a:endParaRPr>
          </a:p>
          <a:p>
            <a:pPr marL="22675" defTabSz="531732">
              <a:defRPr/>
            </a:pPr>
            <a:endParaRPr lang="en-US" sz="2600" b="1" dirty="0">
              <a:solidFill>
                <a:srgbClr val="990000"/>
              </a:solidFill>
              <a:latin typeface="Trebuchet MS" panose="020B0603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91B9F-B57A-CC09-ACB0-094FF3B2FC84}"/>
              </a:ext>
            </a:extLst>
          </p:cNvPr>
          <p:cNvSpPr/>
          <p:nvPr/>
        </p:nvSpPr>
        <p:spPr>
          <a:xfrm>
            <a:off x="4456715" y="3492711"/>
            <a:ext cx="7470101" cy="4015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5628-A1EC-E0F7-040A-DF5B70E06EA4}"/>
              </a:ext>
            </a:extLst>
          </p:cNvPr>
          <p:cNvSpPr/>
          <p:nvPr/>
        </p:nvSpPr>
        <p:spPr>
          <a:xfrm>
            <a:off x="4456715" y="3958561"/>
            <a:ext cx="7470101" cy="4015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FE48274-1F4F-E8B7-7134-8CD3F1BC1A9F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Methods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5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90185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D3D85E5-3A42-5C77-999D-5018D34F20D2}"/>
              </a:ext>
            </a:extLst>
          </p:cNvPr>
          <p:cNvSpPr/>
          <p:nvPr/>
        </p:nvSpPr>
        <p:spPr>
          <a:xfrm>
            <a:off x="8483784" y="-6986"/>
            <a:ext cx="3642463" cy="1727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9EFA-4BC0-2165-A507-6A1B0166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0" y="-4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Replicating the bone shadow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A722-D918-9B00-5D5D-C89E53CA9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44" y="1206755"/>
            <a:ext cx="3488137" cy="2522914"/>
          </a:xfrm>
        </p:spPr>
        <p:txBody>
          <a:bodyPr>
            <a:normAutofit fontScale="77500" lnSpcReduction="20000"/>
          </a:bodyPr>
          <a:lstStyle/>
          <a:p>
            <a:pPr marL="260775" indent="-238101" defTabSz="531732">
              <a:lnSpc>
                <a:spcPct val="120000"/>
              </a:lnSpc>
              <a:defRPr/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Unrealistic reflections from mandible resulted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from (A) realistic </a:t>
            </a:r>
            <a:r>
              <a:rPr lang="en-US" sz="2800" dirty="0">
                <a:solidFill>
                  <a:prstClr val="black"/>
                </a:solidFill>
                <a:latin typeface="Arial" charset="0"/>
              </a:rPr>
              <a:t>compressional-wave bone properties and (B) dispersion effects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ACED577-FFE8-BA5D-E5CD-4A30D1F08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37136"/>
              </p:ext>
            </p:extLst>
          </p:nvPr>
        </p:nvGraphicFramePr>
        <p:xfrm>
          <a:off x="162034" y="3807550"/>
          <a:ext cx="576198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473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1305846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  <a:gridCol w="1117607">
                  <a:extLst>
                    <a:ext uri="{9D8B030D-6E8A-4147-A177-3AD203B41FA5}">
                      <a16:colId xmlns:a16="http://schemas.microsoft.com/office/drawing/2014/main" val="2733663080"/>
                    </a:ext>
                  </a:extLst>
                </a:gridCol>
                <a:gridCol w="1672058">
                  <a:extLst>
                    <a:ext uri="{9D8B030D-6E8A-4147-A177-3AD203B41FA5}">
                      <a16:colId xmlns:a16="http://schemas.microsoft.com/office/drawing/2014/main" val="1528332053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(fluid)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 of sound (m/s)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(kg/m</a:t>
                      </a:r>
                      <a:r>
                        <a:rPr lang="en-US" sz="2000" b="1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Attenuation (Np/m) at 4 MHz</a:t>
                      </a:r>
                      <a:r>
                        <a:rPr lang="da-DK" sz="2000" b="1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2000" b="1" i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18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457200" indent="-457200">
                        <a:buAutoNum type="alphaUcParenBoth"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Realistic</a:t>
                      </a:r>
                      <a:r>
                        <a:rPr lang="en-US" sz="20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3198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1990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5813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(B) Matching soft tissue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1588.4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1090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722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269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(C) Final model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925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1090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1444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01092"/>
                  </a:ext>
                </a:extLst>
              </a:tr>
            </a:tbl>
          </a:graphicData>
        </a:graphic>
      </p:graphicFrame>
      <p:pic>
        <p:nvPicPr>
          <p:cNvPr id="27" name="Picture 2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5884258-8B0F-DDCB-2943-3EC7467F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4" t="26867" r="9414" b="29426"/>
          <a:stretch/>
        </p:blipFill>
        <p:spPr>
          <a:xfrm>
            <a:off x="9492769" y="3409061"/>
            <a:ext cx="2548857" cy="26736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AB5265-9BBD-331F-3C4F-D5F931F14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3" t="26528" r="62982" b="28332"/>
          <a:stretch/>
        </p:blipFill>
        <p:spPr>
          <a:xfrm>
            <a:off x="9456632" y="518765"/>
            <a:ext cx="2921650" cy="27603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1B9065-AA62-18B0-30A2-C76AB18EF3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4" t="24167" r="63616" b="24613"/>
          <a:stretch/>
        </p:blipFill>
        <p:spPr>
          <a:xfrm>
            <a:off x="6546175" y="3247215"/>
            <a:ext cx="3020676" cy="31323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3B8B7C-5073-9FB1-BCC3-709C91122A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54" t="23512" r="64401" b="27964"/>
          <a:stretch/>
        </p:blipFill>
        <p:spPr>
          <a:xfrm>
            <a:off x="6514940" y="281815"/>
            <a:ext cx="2958361" cy="29673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0C8281-678A-5872-1A79-FD6254774854}"/>
              </a:ext>
            </a:extLst>
          </p:cNvPr>
          <p:cNvSpPr txBox="1"/>
          <p:nvPr/>
        </p:nvSpPr>
        <p:spPr>
          <a:xfrm>
            <a:off x="9499124" y="5666785"/>
            <a:ext cx="254250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Measured Ultrasound</a:t>
            </a: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5A0FDC-18D0-31AC-F330-3FC0E3EFB38D}"/>
              </a:ext>
            </a:extLst>
          </p:cNvPr>
          <p:cNvSpPr txBox="1"/>
          <p:nvPr/>
        </p:nvSpPr>
        <p:spPr>
          <a:xfrm>
            <a:off x="6783293" y="164731"/>
            <a:ext cx="536932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921A63-E3E2-1FEE-B6CA-5E82A5B9FCB2}"/>
              </a:ext>
            </a:extLst>
          </p:cNvPr>
          <p:cNvSpPr txBox="1"/>
          <p:nvPr/>
        </p:nvSpPr>
        <p:spPr>
          <a:xfrm>
            <a:off x="6748502" y="3192716"/>
            <a:ext cx="536932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(C)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B65F0-DCCF-B4EB-1AE2-3FB6A7EE0FDC}"/>
              </a:ext>
            </a:extLst>
          </p:cNvPr>
          <p:cNvSpPr txBox="1"/>
          <p:nvPr/>
        </p:nvSpPr>
        <p:spPr>
          <a:xfrm>
            <a:off x="9492770" y="3192716"/>
            <a:ext cx="536932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(D)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ACA046C-D053-6947-4BAC-9EEE69C98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6" t="76672" r="63616" b="16832"/>
          <a:stretch/>
        </p:blipFill>
        <p:spPr>
          <a:xfrm>
            <a:off x="8893437" y="6353982"/>
            <a:ext cx="3383392" cy="3972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2117298-C2F4-6F4C-91E8-E3677236D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604" y="1319881"/>
            <a:ext cx="2154414" cy="15648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107E2C8-6DAD-3B6A-7FF0-98C223E6D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" t="23512" r="89189" b="27964"/>
          <a:stretch/>
        </p:blipFill>
        <p:spPr>
          <a:xfrm>
            <a:off x="5963411" y="666824"/>
            <a:ext cx="378019" cy="29673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F1514B7-551F-055C-2472-EC47433BE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" t="23512" r="89189" b="27964"/>
          <a:stretch/>
        </p:blipFill>
        <p:spPr>
          <a:xfrm>
            <a:off x="6001035" y="3284733"/>
            <a:ext cx="378019" cy="2967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E92E4C5-AD0E-9F2B-61DE-0E6D6B95E7C7}"/>
              </a:ext>
            </a:extLst>
          </p:cNvPr>
          <p:cNvSpPr txBox="1"/>
          <p:nvPr/>
        </p:nvSpPr>
        <p:spPr>
          <a:xfrm>
            <a:off x="7345769" y="6015"/>
            <a:ext cx="2116907" cy="707886"/>
          </a:xfrm>
          <a:prstGeom prst="rect">
            <a:avLst/>
          </a:prstGeom>
          <a:solidFill>
            <a:srgbClr val="BBE0E3"/>
          </a:solidFill>
        </p:spPr>
        <p:txBody>
          <a:bodyPr wrap="square" lIns="91440" rIns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Artifact: reflection from mandible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297FA9F-2796-1B01-16D2-AA0DB829C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6" t="76672" r="63616" b="16832"/>
          <a:stretch/>
        </p:blipFill>
        <p:spPr>
          <a:xfrm>
            <a:off x="6222246" y="6353982"/>
            <a:ext cx="3383392" cy="3972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F672F3-05D0-104D-292A-DF1EBA3AF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4" t="71664" r="63616" b="24613"/>
          <a:stretch/>
        </p:blipFill>
        <p:spPr>
          <a:xfrm>
            <a:off x="9242517" y="6123289"/>
            <a:ext cx="3020676" cy="22769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0A2D36-B311-8AA6-7A23-7BD5DA601431}"/>
              </a:ext>
            </a:extLst>
          </p:cNvPr>
          <p:cNvCxnSpPr>
            <a:cxnSpLocks/>
          </p:cNvCxnSpPr>
          <p:nvPr/>
        </p:nvCxnSpPr>
        <p:spPr>
          <a:xfrm flipV="1">
            <a:off x="8978204" y="395720"/>
            <a:ext cx="226393" cy="70788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63611-0ADD-D60B-7339-ADAF5E287F57}"/>
              </a:ext>
            </a:extLst>
          </p:cNvPr>
          <p:cNvSpPr/>
          <p:nvPr/>
        </p:nvSpPr>
        <p:spPr>
          <a:xfrm>
            <a:off x="146417" y="5233485"/>
            <a:ext cx="5777602" cy="6186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5B6E6F-74FC-C9ED-3A51-85C55FCA22E4}"/>
              </a:ext>
            </a:extLst>
          </p:cNvPr>
          <p:cNvCxnSpPr>
            <a:cxnSpLocks/>
          </p:cNvCxnSpPr>
          <p:nvPr/>
        </p:nvCxnSpPr>
        <p:spPr>
          <a:xfrm flipH="1" flipV="1">
            <a:off x="9367622" y="429644"/>
            <a:ext cx="2276877" cy="55548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385301A-1811-DFF7-A27B-7E58BF9188E3}"/>
              </a:ext>
            </a:extLst>
          </p:cNvPr>
          <p:cNvSpPr/>
          <p:nvPr/>
        </p:nvSpPr>
        <p:spPr>
          <a:xfrm>
            <a:off x="146418" y="5892948"/>
            <a:ext cx="5777600" cy="6186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81A3F8-FC13-8EBB-00AF-5E8F5872372D}"/>
              </a:ext>
            </a:extLst>
          </p:cNvPr>
          <p:cNvSpPr txBox="1"/>
          <p:nvPr/>
        </p:nvSpPr>
        <p:spPr>
          <a:xfrm>
            <a:off x="9505970" y="164731"/>
            <a:ext cx="536932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D8FA8C-5529-9BC7-12CB-72B11E2E1E5D}"/>
              </a:ext>
            </a:extLst>
          </p:cNvPr>
          <p:cNvSpPr/>
          <p:nvPr/>
        </p:nvSpPr>
        <p:spPr>
          <a:xfrm>
            <a:off x="162034" y="3385090"/>
            <a:ext cx="5761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sz="2000" b="1" dirty="0">
                <a:solidFill>
                  <a:prstClr val="black"/>
                </a:solidFill>
                <a:latin typeface="Arial" charset="0"/>
              </a:rPr>
              <a:t>Table 5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: Models for testing bone parameters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93E35E-D89A-3776-A989-3F1077F2AACB}"/>
              </a:ext>
            </a:extLst>
          </p:cNvPr>
          <p:cNvSpPr txBox="1"/>
          <p:nvPr/>
        </p:nvSpPr>
        <p:spPr>
          <a:xfrm>
            <a:off x="5187655" y="2804627"/>
            <a:ext cx="908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A37938D6-6CA3-1879-0AE7-6BFE127681CB}"/>
              </a:ext>
            </a:extLst>
          </p:cNvPr>
          <p:cNvSpPr txBox="1">
            <a:spLocks/>
          </p:cNvSpPr>
          <p:nvPr/>
        </p:nvSpPr>
        <p:spPr>
          <a:xfrm>
            <a:off x="7345769" y="6476881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Methods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6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94577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 animBg="1"/>
      <p:bldP spid="49" grpId="1" animBg="1"/>
      <p:bldP spid="50" grpId="0" animBg="1"/>
      <p:bldP spid="50" grpId="1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EAD848C-6F33-4B10-AC93-EB123088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78" y="1267722"/>
            <a:ext cx="5695166" cy="1077426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Avoids aliasing above ~5 MHz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1A74A-BE1A-D8E1-0484-F5EE6398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132935"/>
            <a:ext cx="10515600" cy="1325563"/>
          </a:xfrm>
        </p:spPr>
        <p:txBody>
          <a:bodyPr/>
          <a:lstStyle/>
          <a:p>
            <a:r>
              <a:rPr lang="en-US" dirty="0"/>
              <a:t>Post-process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499A9-A294-2655-52E9-8A2C80AE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2" y="1949139"/>
            <a:ext cx="3581438" cy="1508208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3BB5EF6-076C-AF72-BFC7-B9A20E683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6" t="26743" r="9140" b="30755"/>
          <a:stretch/>
        </p:blipFill>
        <p:spPr>
          <a:xfrm>
            <a:off x="9483007" y="1850159"/>
            <a:ext cx="2533449" cy="255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5825-D05B-1F41-EB68-1CD29779A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2" t="24132" r="62224" b="19708"/>
          <a:stretch/>
        </p:blipFill>
        <p:spPr>
          <a:xfrm>
            <a:off x="6860003" y="1651802"/>
            <a:ext cx="2953559" cy="3377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80223-544F-9326-6B97-9FE7F8BDD7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17" t="23479" r="59844" b="15741"/>
          <a:stretch/>
        </p:blipFill>
        <p:spPr>
          <a:xfrm>
            <a:off x="3849937" y="1586363"/>
            <a:ext cx="3678529" cy="3655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662F1-ADC6-3BF4-951D-8FDDB652E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206"/>
          <a:stretch/>
        </p:blipFill>
        <p:spPr>
          <a:xfrm>
            <a:off x="579419" y="3661283"/>
            <a:ext cx="3134529" cy="2470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1F1F3-841C-6B8C-028D-0CB430C8EA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41" t="10751" r="12151" b="74154"/>
          <a:stretch/>
        </p:blipFill>
        <p:spPr>
          <a:xfrm>
            <a:off x="7798638" y="1598352"/>
            <a:ext cx="1492850" cy="481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3CC04F-7EF4-C772-ECF9-DAC241E65E80}"/>
              </a:ext>
            </a:extLst>
          </p:cNvPr>
          <p:cNvSpPr txBox="1"/>
          <p:nvPr/>
        </p:nvSpPr>
        <p:spPr>
          <a:xfrm>
            <a:off x="9483008" y="1452492"/>
            <a:ext cx="2491121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Measured Ultrasound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13DD8-AEBC-A9B7-322A-0424D03B4880}"/>
              </a:ext>
            </a:extLst>
          </p:cNvPr>
          <p:cNvSpPr txBox="1"/>
          <p:nvPr/>
        </p:nvSpPr>
        <p:spPr>
          <a:xfrm>
            <a:off x="5922761" y="5036435"/>
            <a:ext cx="57376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Simulated images from bandpass-filtered (Fig. 3) scan lines, Gaussian centered at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(A) 3 MHz and (B) 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MHz.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Final image used (B) was more similar to (C), measured ultrasound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0BC45-5D67-6F7E-AF90-433BF2944FC1}"/>
              </a:ext>
            </a:extLst>
          </p:cNvPr>
          <p:cNvSpPr txBox="1"/>
          <p:nvPr/>
        </p:nvSpPr>
        <p:spPr>
          <a:xfrm>
            <a:off x="4409318" y="2100859"/>
            <a:ext cx="581442" cy="400110"/>
          </a:xfrm>
          <a:prstGeom prst="rect">
            <a:avLst/>
          </a:prstGeom>
          <a:solidFill>
            <a:srgbClr val="7E2F8E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59468-C3A6-FCDE-6FEA-39D36A8C632E}"/>
              </a:ext>
            </a:extLst>
          </p:cNvPr>
          <p:cNvSpPr txBox="1"/>
          <p:nvPr/>
        </p:nvSpPr>
        <p:spPr>
          <a:xfrm>
            <a:off x="6995992" y="2066134"/>
            <a:ext cx="581442" cy="400110"/>
          </a:xfrm>
          <a:prstGeom prst="rect">
            <a:avLst/>
          </a:prstGeom>
          <a:solidFill>
            <a:srgbClr val="77AC3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E2ACE-28BA-CA27-EB95-C831997B16F8}"/>
              </a:ext>
            </a:extLst>
          </p:cNvPr>
          <p:cNvSpPr txBox="1"/>
          <p:nvPr/>
        </p:nvSpPr>
        <p:spPr>
          <a:xfrm>
            <a:off x="9558757" y="2066134"/>
            <a:ext cx="581442" cy="400110"/>
          </a:xfrm>
          <a:prstGeom prst="rect">
            <a:avLst/>
          </a:prstGeom>
          <a:solidFill>
            <a:srgbClr val="D6A300"/>
          </a:solidFill>
        </p:spPr>
        <p:txBody>
          <a:bodyPr wrap="square">
            <a:spAutoFit/>
          </a:bodyPr>
          <a:lstStyle/>
          <a:p>
            <a:pPr algn="ctr" defTabSz="531732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panose="020B0603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17E6-5721-CC00-AB1B-2222090F5A89}"/>
              </a:ext>
            </a:extLst>
          </p:cNvPr>
          <p:cNvSpPr txBox="1"/>
          <p:nvPr/>
        </p:nvSpPr>
        <p:spPr>
          <a:xfrm>
            <a:off x="3474542" y="4835739"/>
            <a:ext cx="18135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Fig. 4: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Frequency spectrum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B3A280-B291-F0FC-E6CF-98C4B6B45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203"/>
          <a:stretch/>
        </p:blipFill>
        <p:spPr>
          <a:xfrm>
            <a:off x="838199" y="6854229"/>
            <a:ext cx="3134529" cy="2447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D6E283-CF57-85A0-4CE9-ACCE30190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2" t="70549" r="62224" b="19708"/>
          <a:stretch/>
        </p:blipFill>
        <p:spPr>
          <a:xfrm>
            <a:off x="9417066" y="4310614"/>
            <a:ext cx="2953559" cy="585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A33565-6A88-DAB1-148A-1F9D3E3FC1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203"/>
          <a:stretch/>
        </p:blipFill>
        <p:spPr>
          <a:xfrm>
            <a:off x="531578" y="6131694"/>
            <a:ext cx="3125167" cy="2440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2A0A5F-A591-33A2-7C4C-3002FABF173B}"/>
              </a:ext>
            </a:extLst>
          </p:cNvPr>
          <p:cNvCxnSpPr/>
          <p:nvPr/>
        </p:nvCxnSpPr>
        <p:spPr>
          <a:xfrm flipH="1">
            <a:off x="2146683" y="3661283"/>
            <a:ext cx="1285532" cy="73047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0F03E3-9505-42A6-E30F-434FE063ECC9}"/>
              </a:ext>
            </a:extLst>
          </p:cNvPr>
          <p:cNvCxnSpPr/>
          <p:nvPr/>
        </p:nvCxnSpPr>
        <p:spPr>
          <a:xfrm flipH="1">
            <a:off x="2405463" y="3965119"/>
            <a:ext cx="1285532" cy="73047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65B95BCB-930F-EF92-FEE6-0B2C08212FE3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Methods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7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0473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42BC-3D87-AA6E-C3E2-D5AEF8CD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9106-A189-E435-46E2-34AABC3D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491"/>
            <a:ext cx="10515600" cy="4718553"/>
          </a:xfrm>
        </p:spPr>
        <p:txBody>
          <a:bodyPr/>
          <a:lstStyle/>
          <a:p>
            <a:r>
              <a:rPr lang="en-US" dirty="0"/>
              <a:t>Simulated ultrasound images can replicate shadowing and artifacts in measured ultrasound images.</a:t>
            </a:r>
          </a:p>
          <a:p>
            <a:r>
              <a:rPr lang="en-US" dirty="0"/>
              <a:t>Computational efficiency: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214ED6-0010-0FB1-465E-84D1F086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14079"/>
              </p:ext>
            </p:extLst>
          </p:nvPr>
        </p:nvGraphicFramePr>
        <p:xfrm>
          <a:off x="433997" y="3010289"/>
          <a:ext cx="1132400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753">
                  <a:extLst>
                    <a:ext uri="{9D8B030D-6E8A-4147-A177-3AD203B41FA5}">
                      <a16:colId xmlns:a16="http://schemas.microsoft.com/office/drawing/2014/main" val="1345760864"/>
                    </a:ext>
                  </a:extLst>
                </a:gridCol>
                <a:gridCol w="4133607">
                  <a:extLst>
                    <a:ext uri="{9D8B030D-6E8A-4147-A177-3AD203B41FA5}">
                      <a16:colId xmlns:a16="http://schemas.microsoft.com/office/drawing/2014/main" val="4289583622"/>
                    </a:ext>
                  </a:extLst>
                </a:gridCol>
                <a:gridCol w="2868646">
                  <a:extLst>
                    <a:ext uri="{9D8B030D-6E8A-4147-A177-3AD203B41FA5}">
                      <a16:colId xmlns:a16="http://schemas.microsoft.com/office/drawing/2014/main" val="2733663080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Smallest tongue / map</a:t>
                      </a:r>
                      <a:endParaRPr lang="en-US" sz="2400" b="1" i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Largest tongue / map</a:t>
                      </a:r>
                    </a:p>
                  </a:txBody>
                  <a:tcPr marL="76200" marR="76200" marT="38100" marB="38100"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1806"/>
                  </a:ext>
                </a:extLst>
              </a:tr>
              <a:tr h="43641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 time: NVIDIA </a:t>
                      </a:r>
                      <a:r>
                        <a:rPr lang="en-US" sz="2400" dirty="0">
                          <a:solidFill>
                            <a:prstClr val="black"/>
                          </a:solidFill>
                          <a:latin typeface="Arial" charset="0"/>
                        </a:rPr>
                        <a:t>A100 (40 GB) GPU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 s × 35 scan lines = </a:t>
                      </a:r>
                      <a:r>
                        <a:rPr lang="en-US" sz="2400" i="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min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 s × 51 scan lines = </a:t>
                      </a:r>
                      <a:r>
                        <a:rPr lang="en-US" sz="2400" b="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2400" b="0" u="sng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2400" b="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58132"/>
                  </a:ext>
                </a:extLst>
              </a:tr>
              <a:tr h="436415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 time: NVIDIA </a:t>
                      </a:r>
                      <a:r>
                        <a:rPr lang="en-US" sz="2400" dirty="0">
                          <a:solidFill>
                            <a:prstClr val="black"/>
                          </a:solidFill>
                          <a:latin typeface="Arial" charset="0"/>
                        </a:rPr>
                        <a:t>RTX2080 Super (8 GB) GPU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 s × 35 scan lines = </a:t>
                      </a:r>
                      <a:r>
                        <a:rPr lang="en-US" sz="2400" b="0" i="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 min</a:t>
                      </a: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489 s × 51 scan lines = </a:t>
                      </a:r>
                      <a:r>
                        <a:rPr lang="en-US" sz="2400" b="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</a:t>
                      </a:r>
                      <a:r>
                        <a:rPr lang="en-US" sz="2400" b="0" u="sng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</a:t>
                      </a:r>
                      <a:endParaRPr lang="en-US" sz="2400" b="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3049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grid points (excluding PML</a:t>
                      </a:r>
                      <a:r>
                        <a:rPr lang="en-US" sz="2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388 × 392 × 58</a:t>
                      </a: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prstClr val="black"/>
                          </a:solidFill>
                          <a:latin typeface="Arial" charset="0"/>
                        </a:rPr>
                        <a:t>602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  <a:r>
                        <a:rPr lang="en-US" sz="2400" dirty="0">
                          <a:solidFill>
                            <a:prstClr val="black"/>
                          </a:solidFill>
                          <a:latin typeface="Arial" charset="0"/>
                        </a:rPr>
                        <a:t> 627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</a:t>
                      </a:r>
                      <a:r>
                        <a:rPr lang="en-US" sz="2400" dirty="0">
                          <a:solidFill>
                            <a:prstClr val="black"/>
                          </a:solidFill>
                          <a:latin typeface="Arial" charset="0"/>
                        </a:rPr>
                        <a:t> 58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932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E42ADF-E300-1F38-67F4-CE9C1B4BB1D7}"/>
              </a:ext>
            </a:extLst>
          </p:cNvPr>
          <p:cNvSpPr txBox="1"/>
          <p:nvPr/>
        </p:nvSpPr>
        <p:spPr>
          <a:xfrm>
            <a:off x="674391" y="6318113"/>
            <a:ext cx="764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Perfectly matched layer (PML) for absorbing boundaries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FBF9C-C054-0452-64F6-EB1090047A1E}"/>
              </a:ext>
            </a:extLst>
          </p:cNvPr>
          <p:cNvSpPr/>
          <p:nvPr/>
        </p:nvSpPr>
        <p:spPr>
          <a:xfrm>
            <a:off x="2610039" y="2610179"/>
            <a:ext cx="8121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75" defTabSz="531732">
              <a:defRPr/>
            </a:pPr>
            <a:r>
              <a:rPr lang="en-US" sz="2000" b="1" dirty="0">
                <a:solidFill>
                  <a:prstClr val="black"/>
                </a:solidFill>
                <a:latin typeface="Arial" charset="0"/>
              </a:rPr>
              <a:t>Table 6: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Total computation times; maps are cropped to tongue size.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4A1257C-97F0-F16D-6259-07F6FDAB5A23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Results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8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6830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F4E40-74DC-72C5-642B-E22B3BF9EB30}"/>
              </a:ext>
            </a:extLst>
          </p:cNvPr>
          <p:cNvSpPr/>
          <p:nvPr/>
        </p:nvSpPr>
        <p:spPr>
          <a:xfrm>
            <a:off x="0" y="2072639"/>
            <a:ext cx="12192000" cy="4594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044E4-2542-E66A-4742-AD9CE1C7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41" y="95323"/>
            <a:ext cx="10515600" cy="1325563"/>
          </a:xfrm>
        </p:spPr>
        <p:txBody>
          <a:bodyPr/>
          <a:lstStyle/>
          <a:p>
            <a:r>
              <a:rPr lang="en-US" dirty="0"/>
              <a:t>Discussion: Reverberation artifacts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68EC-0EE0-9BFF-2102-5DEFDD06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41" y="1287691"/>
            <a:ext cx="9890369" cy="3840178"/>
          </a:xfrm>
        </p:spPr>
        <p:txBody>
          <a:bodyPr/>
          <a:lstStyle/>
          <a:p>
            <a:r>
              <a:rPr lang="en-US" dirty="0"/>
              <a:t>Show that tongue tip thickness (yellow dotted line) is apparent. </a:t>
            </a:r>
          </a:p>
          <a:p>
            <a:pPr lvl="1"/>
            <a:r>
              <a:rPr lang="en-US" dirty="0"/>
              <a:t>Similar to distance between artifact and tongue surface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5F92A-C7AD-201D-EDDC-732AE748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5" t="24537" r="64568" b="24101"/>
          <a:stretch/>
        </p:blipFill>
        <p:spPr>
          <a:xfrm>
            <a:off x="9353747" y="2664095"/>
            <a:ext cx="2905223" cy="338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E5194-3D34-DEB8-2011-3780772E2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2" t="25504" r="64771" b="23800"/>
          <a:stretch/>
        </p:blipFill>
        <p:spPr>
          <a:xfrm>
            <a:off x="6448523" y="2727716"/>
            <a:ext cx="2905224" cy="3341479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FCD084-220F-E9A4-7095-3A29C3F26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1" t="20750" r="8599" b="23033"/>
          <a:stretch/>
        </p:blipFill>
        <p:spPr>
          <a:xfrm>
            <a:off x="3358778" y="2411961"/>
            <a:ext cx="3068967" cy="370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500F3B-D66A-B0F8-89D0-B8EB2AC43C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10" t="11064" r="12050" b="73871"/>
          <a:stretch/>
        </p:blipFill>
        <p:spPr>
          <a:xfrm>
            <a:off x="8531125" y="5129359"/>
            <a:ext cx="1628070" cy="521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1EB3F-D74B-0990-FCE9-36DBA98C0B19}"/>
              </a:ext>
            </a:extLst>
          </p:cNvPr>
          <p:cNvSpPr txBox="1"/>
          <p:nvPr/>
        </p:nvSpPr>
        <p:spPr>
          <a:xfrm>
            <a:off x="6256897" y="2411961"/>
            <a:ext cx="3192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latin typeface="Arial" charset="0"/>
              </a:rPr>
              <a:t>Simulated ultrasound</a:t>
            </a:r>
            <a:endParaRPr lang="en-US" dirty="0"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A20E5-0889-3E9B-0DF2-0C7B702AA30C}"/>
              </a:ext>
            </a:extLst>
          </p:cNvPr>
          <p:cNvSpPr txBox="1"/>
          <p:nvPr/>
        </p:nvSpPr>
        <p:spPr>
          <a:xfrm>
            <a:off x="9222541" y="2071894"/>
            <a:ext cx="3124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75" algn="ctr" defTabSz="531732">
              <a:defRPr/>
            </a:pPr>
            <a:r>
              <a:rPr lang="en-US" b="1" dirty="0">
                <a:latin typeface="Arial" charset="0"/>
              </a:rPr>
              <a:t>Simulated ultrasound, adjusted tongue shape</a:t>
            </a:r>
            <a:endParaRPr lang="en-US" dirty="0">
              <a:latin typeface="Arial" charset="0"/>
            </a:endParaRPr>
          </a:p>
        </p:txBody>
      </p: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CDCBA5B-28CE-E657-6A67-F40B8E7EB8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t="21559" r="64898" b="24268"/>
          <a:stretch/>
        </p:blipFill>
        <p:spPr>
          <a:xfrm>
            <a:off x="342406" y="2464894"/>
            <a:ext cx="3216608" cy="357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593219-CE7D-0A2D-8BDE-5C8EBB3783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12" t="18376" r="89082" b="18326"/>
          <a:stretch/>
        </p:blipFill>
        <p:spPr>
          <a:xfrm>
            <a:off x="0" y="2175620"/>
            <a:ext cx="422683" cy="41721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B31240-BFB6-9706-01F5-EDAE6DFDBD07}"/>
              </a:ext>
            </a:extLst>
          </p:cNvPr>
          <p:cNvCxnSpPr>
            <a:cxnSpLocks/>
          </p:cNvCxnSpPr>
          <p:nvPr/>
        </p:nvCxnSpPr>
        <p:spPr>
          <a:xfrm flipV="1">
            <a:off x="8462712" y="3213534"/>
            <a:ext cx="2264229" cy="7952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CF39E6-FBFC-82E3-0746-11CEBCBE0CC4}"/>
              </a:ext>
            </a:extLst>
          </p:cNvPr>
          <p:cNvCxnSpPr>
            <a:cxnSpLocks/>
          </p:cNvCxnSpPr>
          <p:nvPr/>
        </p:nvCxnSpPr>
        <p:spPr>
          <a:xfrm>
            <a:off x="10964643" y="3670384"/>
            <a:ext cx="364424" cy="43562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412D7C-5E46-AFD7-59AD-BC1298A05923}"/>
              </a:ext>
            </a:extLst>
          </p:cNvPr>
          <p:cNvCxnSpPr>
            <a:cxnSpLocks/>
          </p:cNvCxnSpPr>
          <p:nvPr/>
        </p:nvCxnSpPr>
        <p:spPr>
          <a:xfrm>
            <a:off x="8059968" y="3701365"/>
            <a:ext cx="249018" cy="297672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26ED40-3B13-F117-3E47-5076AE0D0EA3}"/>
              </a:ext>
            </a:extLst>
          </p:cNvPr>
          <p:cNvSpPr txBox="1"/>
          <p:nvPr/>
        </p:nvSpPr>
        <p:spPr>
          <a:xfrm>
            <a:off x="4345200" y="6282734"/>
            <a:ext cx="4008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Fig. 6: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Example reverberation artifact #1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3ACF90-D05C-45DB-3088-63F040B947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51" t="76265" r="64728" b="18540"/>
          <a:stretch/>
        </p:blipFill>
        <p:spPr>
          <a:xfrm>
            <a:off x="9363449" y="5995655"/>
            <a:ext cx="2859030" cy="3385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42E310-1490-012D-AE40-00F3D649DE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51" t="76265" r="64728" b="18540"/>
          <a:stretch/>
        </p:blipFill>
        <p:spPr>
          <a:xfrm>
            <a:off x="6504419" y="6018638"/>
            <a:ext cx="2859030" cy="3385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5EDC9A-958C-5163-4BF4-FD9017944A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51" t="76265" r="64728" b="18540"/>
          <a:stretch/>
        </p:blipFill>
        <p:spPr>
          <a:xfrm>
            <a:off x="3554152" y="5997602"/>
            <a:ext cx="2859030" cy="3385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3999B9-2D9B-61E7-C970-DE5CA69629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51" t="76265" r="64728" b="18540"/>
          <a:stretch/>
        </p:blipFill>
        <p:spPr>
          <a:xfrm>
            <a:off x="695122" y="6020585"/>
            <a:ext cx="2859030" cy="3385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0B6D3E-ECD3-068A-7D44-89A21883FF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73" t="20342" r="5929" b="66718"/>
          <a:stretch/>
        </p:blipFill>
        <p:spPr>
          <a:xfrm>
            <a:off x="160718" y="6299478"/>
            <a:ext cx="4117512" cy="501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D5393FFF-11BA-AD03-0C4E-A26625DDE36A}"/>
              </a:ext>
            </a:extLst>
          </p:cNvPr>
          <p:cNvSpPr txBox="1">
            <a:spLocks/>
          </p:cNvSpPr>
          <p:nvPr/>
        </p:nvSpPr>
        <p:spPr>
          <a:xfrm>
            <a:off x="6799729" y="6356350"/>
            <a:ext cx="4554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Discussion          |          </a:t>
            </a:r>
            <a:fld id="{093DF42D-23B2-432F-964A-40FA8CABA33E}" type="slidenum">
              <a:rPr lang="en-US" sz="1800" smtClean="0">
                <a:solidFill>
                  <a:schemeClr val="tx1"/>
                </a:solidFill>
              </a:rPr>
              <a:pPr/>
              <a:t>9</a:t>
            </a:fld>
            <a:r>
              <a:rPr lang="en-US" sz="1800" dirty="0">
                <a:solidFill>
                  <a:schemeClr val="tx1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4786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32714</TotalTime>
  <Words>1824</Words>
  <Application>Microsoft Office PowerPoint</Application>
  <PresentationFormat>Widescreen</PresentationFormat>
  <Paragraphs>267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Arial-BoldMT</vt:lpstr>
      <vt:lpstr>Arial-ItalicMT</vt:lpstr>
      <vt:lpstr>Arial</vt:lpstr>
      <vt:lpstr>Calibri</vt:lpstr>
      <vt:lpstr>Calibri Light</vt:lpstr>
      <vt:lpstr>Trebuchet MS</vt:lpstr>
      <vt:lpstr>Office Theme</vt:lpstr>
      <vt:lpstr>PowerPoint Presentation</vt:lpstr>
      <vt:lpstr>Introduction</vt:lpstr>
      <vt:lpstr>Methods: Data</vt:lpstr>
      <vt:lpstr>General simulation parameters</vt:lpstr>
      <vt:lpstr>Air/tissue interface</vt:lpstr>
      <vt:lpstr>Replicating the bone shadow</vt:lpstr>
      <vt:lpstr>Post-process filtering</vt:lpstr>
      <vt:lpstr>Results</vt:lpstr>
      <vt:lpstr>Discussion: Reverberation artifacts (1)</vt:lpstr>
      <vt:lpstr>Discussion: Reverberation artifacts (2)</vt:lpstr>
      <vt:lpstr>Future work</vt:lpstr>
      <vt:lpstr>Acknowledgements</vt:lpstr>
      <vt:lpstr>PowerPoint Presentation</vt:lpstr>
      <vt:lpstr>Ultrasound limitations</vt:lpstr>
      <vt:lpstr>Research summary</vt:lpstr>
      <vt:lpstr>Specific Aims</vt:lpstr>
      <vt:lpstr>Curved linear array</vt:lpstr>
      <vt:lpstr>PowerPoint Presentation</vt:lpstr>
      <vt:lpstr>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Sarah (lisr)</dc:creator>
  <cp:lastModifiedBy>Li, Sarah (lisr)</cp:lastModifiedBy>
  <cp:revision>1005</cp:revision>
  <dcterms:created xsi:type="dcterms:W3CDTF">2019-07-15T15:17:18Z</dcterms:created>
  <dcterms:modified xsi:type="dcterms:W3CDTF">2023-05-11T11:54:44Z</dcterms:modified>
</cp:coreProperties>
</file>